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702" r:id="rId2"/>
    <p:sldMasterId id="2147483704" r:id="rId3"/>
  </p:sldMasterIdLst>
  <p:notesMasterIdLst>
    <p:notesMasterId r:id="rId20"/>
  </p:notesMasterIdLst>
  <p:sldIdLst>
    <p:sldId id="256" r:id="rId4"/>
    <p:sldId id="257" r:id="rId5"/>
    <p:sldId id="308" r:id="rId6"/>
    <p:sldId id="296" r:id="rId7"/>
    <p:sldId id="297" r:id="rId8"/>
    <p:sldId id="298" r:id="rId9"/>
    <p:sldId id="299" r:id="rId10"/>
    <p:sldId id="300" r:id="rId11"/>
    <p:sldId id="301" r:id="rId12"/>
    <p:sldId id="302" r:id="rId13"/>
    <p:sldId id="303" r:id="rId14"/>
    <p:sldId id="304" r:id="rId15"/>
    <p:sldId id="306" r:id="rId16"/>
    <p:sldId id="305" r:id="rId17"/>
    <p:sldId id="307" r:id="rId18"/>
    <p:sldId id="276" r:id="rId19"/>
  </p:sldIdLst>
  <p:sldSz cx="9144000" cy="5143500" type="screen16x9"/>
  <p:notesSz cx="6858000" cy="9144000"/>
  <p:embeddedFontLst>
    <p:embeddedFont>
      <p:font typeface="Calibri" pitchFamily="34" charset="0"/>
      <p:regular r:id="rId21"/>
      <p:bold r:id="rId22"/>
      <p:italic r:id="rId23"/>
      <p:boldItalic r:id="rId24"/>
    </p:embeddedFont>
    <p:embeddedFont>
      <p:font typeface="Proxima Nova Semibold" charset="0"/>
      <p:regular r:id="rId25"/>
      <p:bold r:id="rId26"/>
      <p:boldItalic r:id="rId27"/>
    </p:embeddedFont>
    <p:embeddedFont>
      <p:font typeface="Economica" charset="0"/>
      <p:regular r:id="rId28"/>
      <p:bold r:id="rId29"/>
      <p:italic r:id="rId30"/>
      <p:boldItalic r:id="rId31"/>
    </p:embeddedFont>
    <p:embeddedFont>
      <p:font typeface="Proxima Nova" charset="0"/>
      <p:regular r:id="rId32"/>
      <p:bold r:id="rId33"/>
      <p:italic r:id="rId34"/>
      <p:boldItalic r:id="rId35"/>
    </p:embeddedFont>
    <p:embeddedFont>
      <p:font typeface="Lato Light" charset="0"/>
      <p:regular r:id="rId36"/>
      <p:bold r:id="rId37"/>
      <p:italic r:id="rId38"/>
      <p:boldItalic r:id="rId39"/>
    </p:embeddedFont>
    <p:embeddedFont>
      <p:font typeface="Calibri Light" pitchFamily="34" charset="0"/>
      <p:regular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AEC6039-DA15-42E0-9CB7-30697B59D93D}">
  <a:tblStyle styleId="{EAEC6039-DA15-42E0-9CB7-30697B59D9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5125" autoAdjust="0"/>
  </p:normalViewPr>
  <p:slideViewPr>
    <p:cSldViewPr>
      <p:cViewPr>
        <p:scale>
          <a:sx n="94" d="100"/>
          <a:sy n="94" d="100"/>
        </p:scale>
        <p:origin x="-69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45238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563d59f7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563d59f7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15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0801d671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0801d671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20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aseline="0" dirty="0" smtClean="0"/>
              <a:t>	</a:t>
            </a:r>
            <a:r>
              <a:rPr lang="ro-RO" baseline="0" dirty="0" smtClean="0"/>
              <a:t>Am </a:t>
            </a:r>
            <a:r>
              <a:rPr lang="ro-RO" baseline="0" dirty="0" smtClean="0"/>
              <a:t>ales această temă deoarece </a:t>
            </a:r>
            <a:r>
              <a:rPr lang="ro-RO" dirty="0"/>
              <a:t>găsirea unui loc de parcare reprezintă una dintre cele mai mari probleme ale unui șofer. Calitatea aerului este tot mai slabă, asta și datorită traficului intens și modurilor ineficiente de transport.</a:t>
            </a:r>
          </a:p>
          <a:p>
            <a:r>
              <a:rPr lang="ro-RO" dirty="0"/>
              <a:t>Astfel, aceste probleme pot fi reduse prin implementarea unui sistem de parcare eficient.</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97C8D68D-555C-40F4-889B-A0CAFD2B12CC}" type="slidenum">
              <a:rPr lang="en-US" smtClean="0"/>
              <a:t>3</a:t>
            </a:fld>
            <a:endParaRPr lang="en-US"/>
          </a:p>
        </p:txBody>
      </p:sp>
    </p:spTree>
    <p:extLst>
      <p:ext uri="{BB962C8B-B14F-4D97-AF65-F5344CB8AC3E}">
        <p14:creationId xmlns:p14="http://schemas.microsoft.com/office/powerpoint/2010/main" val="367962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5"/>
        <p:cNvGrpSpPr/>
        <p:nvPr/>
      </p:nvGrpSpPr>
      <p:grpSpPr>
        <a:xfrm>
          <a:off x="0" y="0"/>
          <a:ext cx="0" cy="0"/>
          <a:chOff x="0" y="0"/>
          <a:chExt cx="0" cy="0"/>
        </a:xfrm>
      </p:grpSpPr>
      <p:sp>
        <p:nvSpPr>
          <p:cNvPr id="4476" name="Google Shape;4476;g6563d59f7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7" name="Google Shape;4477;g6563d59f7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08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95800" y="560025"/>
            <a:ext cx="5757600" cy="20526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smtClean="0"/>
              <a:t>Click to edit Master title style</a:t>
            </a:r>
            <a:endParaRPr/>
          </a:p>
        </p:txBody>
      </p:sp>
      <p:sp>
        <p:nvSpPr>
          <p:cNvPr id="10" name="Google Shape;10;p2"/>
          <p:cNvSpPr txBox="1">
            <a:spLocks noGrp="1"/>
          </p:cNvSpPr>
          <p:nvPr>
            <p:ph type="subTitle" idx="1"/>
          </p:nvPr>
        </p:nvSpPr>
        <p:spPr>
          <a:xfrm>
            <a:off x="5976675" y="2633450"/>
            <a:ext cx="22419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smtClean="0"/>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7D60C0-985C-417B-8C28-20C6FFC695D6}"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28289467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7D60C0-985C-417B-8C28-20C6FFC695D6}"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78233535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7D60C0-985C-417B-8C28-20C6FFC695D6}"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95654072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7D60C0-985C-417B-8C28-20C6FFC695D6}"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426202371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7D60C0-985C-417B-8C28-20C6FFC695D6}"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02884088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7D60C0-985C-417B-8C28-20C6FFC695D6}"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82025014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D60C0-985C-417B-8C28-20C6FFC695D6}"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47344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7D60C0-985C-417B-8C28-20C6FFC695D6}"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83664203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7D60C0-985C-417B-8C28-20C6FFC695D6}"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7949373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21913" y="363230"/>
            <a:ext cx="3044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r>
              <a:rPr lang="en-US" smtClean="0"/>
              <a:t>Click to edit Master title style</a:t>
            </a:r>
            <a:endParaRPr/>
          </a:p>
        </p:txBody>
      </p:sp>
      <p:sp>
        <p:nvSpPr>
          <p:cNvPr id="20" name="Google Shape;20;p5"/>
          <p:cNvSpPr txBox="1">
            <a:spLocks noGrp="1"/>
          </p:cNvSpPr>
          <p:nvPr>
            <p:ph type="title" idx="2"/>
          </p:nvPr>
        </p:nvSpPr>
        <p:spPr>
          <a:xfrm>
            <a:off x="5475190" y="4162984"/>
            <a:ext cx="3044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smtClean="0"/>
              <a:t>Click to edit Master title style</a:t>
            </a:r>
            <a:endParaRPr/>
          </a:p>
        </p:txBody>
      </p:sp>
      <p:sp>
        <p:nvSpPr>
          <p:cNvPr id="21" name="Google Shape;21;p5"/>
          <p:cNvSpPr txBox="1">
            <a:spLocks noGrp="1"/>
          </p:cNvSpPr>
          <p:nvPr>
            <p:ph type="subTitle" idx="1"/>
          </p:nvPr>
        </p:nvSpPr>
        <p:spPr>
          <a:xfrm>
            <a:off x="617607" y="1150132"/>
            <a:ext cx="3258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smtClean="0"/>
              <a:t>Click to edit Master subtitle style</a:t>
            </a:r>
            <a:endParaRPr/>
          </a:p>
        </p:txBody>
      </p:sp>
      <p:sp>
        <p:nvSpPr>
          <p:cNvPr id="22" name="Google Shape;22;p5"/>
          <p:cNvSpPr txBox="1">
            <a:spLocks noGrp="1"/>
          </p:cNvSpPr>
          <p:nvPr>
            <p:ph type="subTitle" idx="3"/>
          </p:nvPr>
        </p:nvSpPr>
        <p:spPr>
          <a:xfrm>
            <a:off x="4423475" y="3043175"/>
            <a:ext cx="4045200" cy="1235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r>
              <a:rPr lang="en-US" smtClean="0"/>
              <a:t>Click to edit Master subtitle style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7D60C0-985C-417B-8C28-20C6FFC695D6}"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198605948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7D60C0-985C-417B-8C28-20C6FFC695D6}"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7E3E4-4CB2-49B8-8A4D-0EF0EE1305D1}" type="slidenum">
              <a:rPr lang="en-US" smtClean="0"/>
              <a:t>‹#›</a:t>
            </a:fld>
            <a:endParaRPr lang="en-US"/>
          </a:p>
        </p:txBody>
      </p:sp>
    </p:spTree>
    <p:extLst>
      <p:ext uri="{BB962C8B-B14F-4D97-AF65-F5344CB8AC3E}">
        <p14:creationId xmlns:p14="http://schemas.microsoft.com/office/powerpoint/2010/main" val="357963485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2342550" y="368825"/>
            <a:ext cx="4458600" cy="62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mtClean="0"/>
              <a:t>Click to edit Master title style</a:t>
            </a:r>
            <a:endParaRPr/>
          </a:p>
        </p:txBody>
      </p:sp>
      <p:sp>
        <p:nvSpPr>
          <p:cNvPr id="98" name="Google Shape;98;p17"/>
          <p:cNvSpPr txBox="1">
            <a:spLocks noGrp="1"/>
          </p:cNvSpPr>
          <p:nvPr>
            <p:ph type="body" idx="1"/>
          </p:nvPr>
        </p:nvSpPr>
        <p:spPr>
          <a:xfrm>
            <a:off x="937700" y="1453708"/>
            <a:ext cx="7268700" cy="17349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pPr lvl="0"/>
            <a:r>
              <a:rPr lang="en-US" smtClean="0"/>
              <a:t>Click to edit Master text styles</a:t>
            </a:r>
          </a:p>
        </p:txBody>
      </p:sp>
    </p:spTree>
    <p:extLst>
      <p:ext uri="{BB962C8B-B14F-4D97-AF65-F5344CB8AC3E}">
        <p14:creationId xmlns:p14="http://schemas.microsoft.com/office/powerpoint/2010/main" val="1851029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21913" y="363230"/>
            <a:ext cx="3044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r>
              <a:rPr lang="en-US" smtClean="0"/>
              <a:t>Click to edit Master title style</a:t>
            </a:r>
            <a:endParaRPr/>
          </a:p>
        </p:txBody>
      </p:sp>
      <p:sp>
        <p:nvSpPr>
          <p:cNvPr id="20" name="Google Shape;20;p5"/>
          <p:cNvSpPr txBox="1">
            <a:spLocks noGrp="1"/>
          </p:cNvSpPr>
          <p:nvPr>
            <p:ph type="title" idx="2"/>
          </p:nvPr>
        </p:nvSpPr>
        <p:spPr>
          <a:xfrm>
            <a:off x="5475190" y="4162984"/>
            <a:ext cx="3044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smtClean="0"/>
              <a:t>Click to edit Master title style</a:t>
            </a:r>
            <a:endParaRPr/>
          </a:p>
        </p:txBody>
      </p:sp>
      <p:sp>
        <p:nvSpPr>
          <p:cNvPr id="21" name="Google Shape;21;p5"/>
          <p:cNvSpPr txBox="1">
            <a:spLocks noGrp="1"/>
          </p:cNvSpPr>
          <p:nvPr>
            <p:ph type="subTitle" idx="1"/>
          </p:nvPr>
        </p:nvSpPr>
        <p:spPr>
          <a:xfrm>
            <a:off x="617607" y="1150132"/>
            <a:ext cx="3258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smtClean="0"/>
              <a:t>Click to edit Master subtitle style</a:t>
            </a:r>
            <a:endParaRPr/>
          </a:p>
        </p:txBody>
      </p:sp>
      <p:sp>
        <p:nvSpPr>
          <p:cNvPr id="22" name="Google Shape;22;p5"/>
          <p:cNvSpPr txBox="1">
            <a:spLocks noGrp="1"/>
          </p:cNvSpPr>
          <p:nvPr>
            <p:ph type="subTitle" idx="3"/>
          </p:nvPr>
        </p:nvSpPr>
        <p:spPr>
          <a:xfrm>
            <a:off x="4423475" y="3043175"/>
            <a:ext cx="4045200" cy="1235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r>
              <a:rPr lang="en-US" smtClean="0"/>
              <a:t>Click to edit Master subtitle style</a:t>
            </a:r>
            <a:endParaRPr/>
          </a:p>
        </p:txBody>
      </p:sp>
    </p:spTree>
    <p:extLst>
      <p:ext uri="{BB962C8B-B14F-4D97-AF65-F5344CB8AC3E}">
        <p14:creationId xmlns:p14="http://schemas.microsoft.com/office/powerpoint/2010/main" val="1140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13100" y="84950"/>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smtClean="0"/>
              <a:t>Click to edit Master title style</a:t>
            </a:r>
            <a:endParaRPr/>
          </a:p>
        </p:txBody>
      </p:sp>
      <p:sp>
        <p:nvSpPr>
          <p:cNvPr id="33" name="Google Shape;33;p9"/>
          <p:cNvSpPr txBox="1">
            <a:spLocks noGrp="1"/>
          </p:cNvSpPr>
          <p:nvPr>
            <p:ph type="subTitle" idx="1"/>
          </p:nvPr>
        </p:nvSpPr>
        <p:spPr>
          <a:xfrm>
            <a:off x="113100" y="1935700"/>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smtClean="0"/>
              <a:t>Click to edit Master subtitle style</a:t>
            </a:r>
            <a:endParaRPr/>
          </a:p>
        </p:txBody>
      </p:sp>
    </p:spTree>
    <p:extLst>
      <p:ext uri="{BB962C8B-B14F-4D97-AF65-F5344CB8AC3E}">
        <p14:creationId xmlns:p14="http://schemas.microsoft.com/office/powerpoint/2010/main" val="1935194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2335550" y="376125"/>
            <a:ext cx="4473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mtClean="0"/>
              <a:t>Click to edit Master title style</a:t>
            </a:r>
            <a:endParaRPr/>
          </a:p>
        </p:txBody>
      </p:sp>
      <p:sp>
        <p:nvSpPr>
          <p:cNvPr id="74" name="Google Shape;74;p15"/>
          <p:cNvSpPr txBox="1">
            <a:spLocks noGrp="1"/>
          </p:cNvSpPr>
          <p:nvPr>
            <p:ph type="title" idx="2"/>
          </p:nvPr>
        </p:nvSpPr>
        <p:spPr>
          <a:xfrm>
            <a:off x="1477609"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5" name="Google Shape;75;p15"/>
          <p:cNvSpPr txBox="1">
            <a:spLocks noGrp="1"/>
          </p:cNvSpPr>
          <p:nvPr>
            <p:ph type="subTitle" idx="1"/>
          </p:nvPr>
        </p:nvSpPr>
        <p:spPr>
          <a:xfrm>
            <a:off x="1477609"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76" name="Google Shape;76;p15"/>
          <p:cNvSpPr txBox="1">
            <a:spLocks noGrp="1"/>
          </p:cNvSpPr>
          <p:nvPr>
            <p:ph type="title" idx="3"/>
          </p:nvPr>
        </p:nvSpPr>
        <p:spPr>
          <a:xfrm>
            <a:off x="4039391"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7" name="Google Shape;77;p15"/>
          <p:cNvSpPr txBox="1">
            <a:spLocks noGrp="1"/>
          </p:cNvSpPr>
          <p:nvPr>
            <p:ph type="subTitle" idx="4"/>
          </p:nvPr>
        </p:nvSpPr>
        <p:spPr>
          <a:xfrm>
            <a:off x="4039391"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78" name="Google Shape;78;p15"/>
          <p:cNvSpPr txBox="1">
            <a:spLocks noGrp="1"/>
          </p:cNvSpPr>
          <p:nvPr>
            <p:ph type="title" idx="5"/>
          </p:nvPr>
        </p:nvSpPr>
        <p:spPr>
          <a:xfrm>
            <a:off x="6591624"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9" name="Google Shape;79;p15"/>
          <p:cNvSpPr txBox="1">
            <a:spLocks noGrp="1"/>
          </p:cNvSpPr>
          <p:nvPr>
            <p:ph type="subTitle" idx="6"/>
          </p:nvPr>
        </p:nvSpPr>
        <p:spPr>
          <a:xfrm>
            <a:off x="6591624"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0" name="Google Shape;80;p15"/>
          <p:cNvSpPr txBox="1">
            <a:spLocks noGrp="1"/>
          </p:cNvSpPr>
          <p:nvPr>
            <p:ph type="title" idx="7"/>
          </p:nvPr>
        </p:nvSpPr>
        <p:spPr>
          <a:xfrm>
            <a:off x="1477609"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1" name="Google Shape;81;p15"/>
          <p:cNvSpPr txBox="1">
            <a:spLocks noGrp="1"/>
          </p:cNvSpPr>
          <p:nvPr>
            <p:ph type="subTitle" idx="8"/>
          </p:nvPr>
        </p:nvSpPr>
        <p:spPr>
          <a:xfrm>
            <a:off x="1477609"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2" name="Google Shape;82;p15"/>
          <p:cNvSpPr txBox="1">
            <a:spLocks noGrp="1"/>
          </p:cNvSpPr>
          <p:nvPr>
            <p:ph type="title" idx="9"/>
          </p:nvPr>
        </p:nvSpPr>
        <p:spPr>
          <a:xfrm>
            <a:off x="4039391"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3" name="Google Shape;83;p15"/>
          <p:cNvSpPr txBox="1">
            <a:spLocks noGrp="1"/>
          </p:cNvSpPr>
          <p:nvPr>
            <p:ph type="subTitle" idx="13"/>
          </p:nvPr>
        </p:nvSpPr>
        <p:spPr>
          <a:xfrm>
            <a:off x="4039391"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4" name="Google Shape;84;p15"/>
          <p:cNvSpPr txBox="1">
            <a:spLocks noGrp="1"/>
          </p:cNvSpPr>
          <p:nvPr>
            <p:ph type="title" idx="14"/>
          </p:nvPr>
        </p:nvSpPr>
        <p:spPr>
          <a:xfrm>
            <a:off x="6591624"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5" name="Google Shape;85;p15"/>
          <p:cNvSpPr txBox="1">
            <a:spLocks noGrp="1"/>
          </p:cNvSpPr>
          <p:nvPr>
            <p:ph type="subTitle" idx="15"/>
          </p:nvPr>
        </p:nvSpPr>
        <p:spPr>
          <a:xfrm>
            <a:off x="6591624"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Tree>
    <p:extLst>
      <p:ext uri="{BB962C8B-B14F-4D97-AF65-F5344CB8AC3E}">
        <p14:creationId xmlns:p14="http://schemas.microsoft.com/office/powerpoint/2010/main" val="146081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13100" y="84950"/>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smtClean="0"/>
              <a:t>Click to edit Master title style</a:t>
            </a:r>
            <a:endParaRPr/>
          </a:p>
        </p:txBody>
      </p:sp>
      <p:sp>
        <p:nvSpPr>
          <p:cNvPr id="33" name="Google Shape;33;p9"/>
          <p:cNvSpPr txBox="1">
            <a:spLocks noGrp="1"/>
          </p:cNvSpPr>
          <p:nvPr>
            <p:ph type="subTitle" idx="1"/>
          </p:nvPr>
        </p:nvSpPr>
        <p:spPr>
          <a:xfrm>
            <a:off x="113100" y="1935700"/>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smtClean="0"/>
              <a:t>Click to edit Master subtitle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2335550" y="376125"/>
            <a:ext cx="4473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mtClean="0"/>
              <a:t>Click to edit Master title style</a:t>
            </a:r>
            <a:endParaRPr/>
          </a:p>
        </p:txBody>
      </p:sp>
      <p:sp>
        <p:nvSpPr>
          <p:cNvPr id="74" name="Google Shape;74;p15"/>
          <p:cNvSpPr txBox="1">
            <a:spLocks noGrp="1"/>
          </p:cNvSpPr>
          <p:nvPr>
            <p:ph type="title" idx="2"/>
          </p:nvPr>
        </p:nvSpPr>
        <p:spPr>
          <a:xfrm>
            <a:off x="1477609"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5" name="Google Shape;75;p15"/>
          <p:cNvSpPr txBox="1">
            <a:spLocks noGrp="1"/>
          </p:cNvSpPr>
          <p:nvPr>
            <p:ph type="subTitle" idx="1"/>
          </p:nvPr>
        </p:nvSpPr>
        <p:spPr>
          <a:xfrm>
            <a:off x="1477609"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76" name="Google Shape;76;p15"/>
          <p:cNvSpPr txBox="1">
            <a:spLocks noGrp="1"/>
          </p:cNvSpPr>
          <p:nvPr>
            <p:ph type="title" idx="3"/>
          </p:nvPr>
        </p:nvSpPr>
        <p:spPr>
          <a:xfrm>
            <a:off x="4039391"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7" name="Google Shape;77;p15"/>
          <p:cNvSpPr txBox="1">
            <a:spLocks noGrp="1"/>
          </p:cNvSpPr>
          <p:nvPr>
            <p:ph type="subTitle" idx="4"/>
          </p:nvPr>
        </p:nvSpPr>
        <p:spPr>
          <a:xfrm>
            <a:off x="4039391"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78" name="Google Shape;78;p15"/>
          <p:cNvSpPr txBox="1">
            <a:spLocks noGrp="1"/>
          </p:cNvSpPr>
          <p:nvPr>
            <p:ph type="title" idx="5"/>
          </p:nvPr>
        </p:nvSpPr>
        <p:spPr>
          <a:xfrm>
            <a:off x="6591624" y="1711192"/>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79" name="Google Shape;79;p15"/>
          <p:cNvSpPr txBox="1">
            <a:spLocks noGrp="1"/>
          </p:cNvSpPr>
          <p:nvPr>
            <p:ph type="subTitle" idx="6"/>
          </p:nvPr>
        </p:nvSpPr>
        <p:spPr>
          <a:xfrm>
            <a:off x="6591624" y="2040204"/>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0" name="Google Shape;80;p15"/>
          <p:cNvSpPr txBox="1">
            <a:spLocks noGrp="1"/>
          </p:cNvSpPr>
          <p:nvPr>
            <p:ph type="title" idx="7"/>
          </p:nvPr>
        </p:nvSpPr>
        <p:spPr>
          <a:xfrm>
            <a:off x="1477609"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1" name="Google Shape;81;p15"/>
          <p:cNvSpPr txBox="1">
            <a:spLocks noGrp="1"/>
          </p:cNvSpPr>
          <p:nvPr>
            <p:ph type="subTitle" idx="8"/>
          </p:nvPr>
        </p:nvSpPr>
        <p:spPr>
          <a:xfrm>
            <a:off x="1477609"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2" name="Google Shape;82;p15"/>
          <p:cNvSpPr txBox="1">
            <a:spLocks noGrp="1"/>
          </p:cNvSpPr>
          <p:nvPr>
            <p:ph type="title" idx="9"/>
          </p:nvPr>
        </p:nvSpPr>
        <p:spPr>
          <a:xfrm>
            <a:off x="4039391"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3" name="Google Shape;83;p15"/>
          <p:cNvSpPr txBox="1">
            <a:spLocks noGrp="1"/>
          </p:cNvSpPr>
          <p:nvPr>
            <p:ph type="subTitle" idx="13"/>
          </p:nvPr>
        </p:nvSpPr>
        <p:spPr>
          <a:xfrm>
            <a:off x="4039391"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
        <p:nvSpPr>
          <p:cNvPr id="84" name="Google Shape;84;p15"/>
          <p:cNvSpPr txBox="1">
            <a:spLocks noGrp="1"/>
          </p:cNvSpPr>
          <p:nvPr>
            <p:ph type="title" idx="14"/>
          </p:nvPr>
        </p:nvSpPr>
        <p:spPr>
          <a:xfrm>
            <a:off x="6591624" y="3079054"/>
            <a:ext cx="143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solidFill>
                  <a:schemeClr val="accen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rPr lang="en-US" smtClean="0"/>
              <a:t>Click to edit Master title style</a:t>
            </a:r>
            <a:endParaRPr/>
          </a:p>
        </p:txBody>
      </p:sp>
      <p:sp>
        <p:nvSpPr>
          <p:cNvPr id="85" name="Google Shape;85;p15"/>
          <p:cNvSpPr txBox="1">
            <a:spLocks noGrp="1"/>
          </p:cNvSpPr>
          <p:nvPr>
            <p:ph type="subTitle" idx="15"/>
          </p:nvPr>
        </p:nvSpPr>
        <p:spPr>
          <a:xfrm>
            <a:off x="6591624" y="3408591"/>
            <a:ext cx="1760400" cy="7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r>
              <a:rPr lang="en-US" smtClean="0"/>
              <a:t>Click to edit Master subtitle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2342550" y="368825"/>
            <a:ext cx="4458600" cy="62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mtClean="0"/>
              <a:t>Click to edit Master title style</a:t>
            </a:r>
            <a:endParaRPr/>
          </a:p>
        </p:txBody>
      </p:sp>
      <p:sp>
        <p:nvSpPr>
          <p:cNvPr id="98" name="Google Shape;98;p17"/>
          <p:cNvSpPr txBox="1">
            <a:spLocks noGrp="1"/>
          </p:cNvSpPr>
          <p:nvPr>
            <p:ph type="body" idx="1"/>
          </p:nvPr>
        </p:nvSpPr>
        <p:spPr>
          <a:xfrm>
            <a:off x="937700" y="1453708"/>
            <a:ext cx="7268700" cy="17349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duotone>
              <a:schemeClr val="accent4">
                <a:shade val="45000"/>
                <a:satMod val="135000"/>
              </a:schemeClr>
              <a:prstClr val="white"/>
            </a:duotone>
            <a:extLst>
              <a:ext uri="{BEBA8EAE-BF5A-486C-A8C5-ECC9F3942E4B}">
                <a14:imgProps xmlns:a14="http://schemas.microsoft.com/office/drawing/2010/main">
                  <a14:imgLayer r:embed="rId12">
                    <a14:imgEffect>
                      <a14:colorTemperature colorTemp="1500"/>
                    </a14:imgEffect>
                    <a14:imgEffect>
                      <a14:saturation sat="50000"/>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1pPr>
            <a:lvl2pPr lvl="1">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2pPr>
            <a:lvl3pPr lvl="2">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3pPr>
            <a:lvl4pPr lvl="3">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4pPr>
            <a:lvl5pPr lvl="4">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5pPr>
            <a:lvl6pPr lvl="5">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6pPr>
            <a:lvl7pPr lvl="6">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7pPr>
            <a:lvl8pPr lvl="7">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8pPr>
            <a:lvl9pPr lvl="8">
              <a:spcBef>
                <a:spcPts val="0"/>
              </a:spcBef>
              <a:spcAft>
                <a:spcPts val="0"/>
              </a:spcAft>
              <a:buClr>
                <a:schemeClr val="lt1"/>
              </a:buClr>
              <a:buSzPts val="2800"/>
              <a:buFont typeface="Economica"/>
              <a:buNone/>
              <a:defRPr sz="2800">
                <a:solidFill>
                  <a:schemeClr val="lt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1pPr>
            <a:lvl2pPr marL="914400" lvl="1"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2pPr>
            <a:lvl3pPr marL="1371600" lvl="2"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3pPr>
            <a:lvl4pPr marL="1828800" lvl="3"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4pPr>
            <a:lvl5pPr marL="2286000" lvl="4"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5pPr>
            <a:lvl6pPr marL="2743200" lvl="5"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6pPr>
            <a:lvl7pPr marL="3200400" lvl="6"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7pPr>
            <a:lvl8pPr marL="3657600" lvl="7"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8pPr>
            <a:lvl9pPr marL="4114800" lvl="8" indent="-317500">
              <a:lnSpc>
                <a:spcPct val="115000"/>
              </a:lnSpc>
              <a:spcBef>
                <a:spcPts val="1600"/>
              </a:spcBef>
              <a:spcAft>
                <a:spcPts val="1600"/>
              </a:spcAft>
              <a:buClr>
                <a:schemeClr val="lt1"/>
              </a:buClr>
              <a:buSzPts val="1400"/>
              <a:buFont typeface="Lato Light"/>
              <a:buChar char="■"/>
              <a:defRPr>
                <a:solidFill>
                  <a:schemeClr val="lt1"/>
                </a:solidFill>
                <a:latin typeface="Lato Light"/>
                <a:ea typeface="Lato Light"/>
                <a:cs typeface="Lato Light"/>
                <a:sym typeface="Lato Light"/>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80" r:id="rId2"/>
    <p:sldLayoutId id="2147483684" r:id="rId3"/>
    <p:sldLayoutId id="2147483690" r:id="rId4"/>
    <p:sldLayoutId id="2147483692" r:id="rId5"/>
    <p:sldLayoutId id="2147483698" r:id="rId6"/>
    <p:sldLayoutId id="2147483699" r:id="rId7"/>
    <p:sldLayoutId id="2147483700" r:id="rId8"/>
    <p:sldLayoutId id="2147483701"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50000"/>
                    </a14:imgEffect>
                  </a14:imgLayer>
                </a14:imgProps>
              </a:ext>
            </a:extLst>
          </a:blip>
          <a:srcRect/>
          <a:stretch>
            <a:fillRect/>
          </a:stretch>
        </a:blipFill>
        <a:effectLst/>
      </p:bgPr>
    </p:bg>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18" name="Google Shape;118;p27"/>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17D60C0-985C-417B-8C28-20C6FFC695D6}" type="datetimeFigureOut">
              <a:rPr lang="en-US" smtClean="0"/>
              <a:t>9/18/2020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E7E3E4-4CB2-49B8-8A4D-0EF0EE1305D1}" type="slidenum">
              <a:rPr lang="en-US" smtClean="0"/>
              <a:t>‹#›</a:t>
            </a:fld>
            <a:endParaRPr lang="en-US"/>
          </a:p>
        </p:txBody>
      </p:sp>
    </p:spTree>
    <p:extLst>
      <p:ext uri="{BB962C8B-B14F-4D97-AF65-F5344CB8AC3E}">
        <p14:creationId xmlns:p14="http://schemas.microsoft.com/office/powerpoint/2010/main" val="30590956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3.xml"/><Relationship Id="rId5" Type="http://schemas.microsoft.com/office/2007/relationships/hdphoto" Target="../media/hdphoto2.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austria.omilab.org/psm/content/bee-up/info" TargetMode="External"/><Relationship Id="rId7" Type="http://schemas.openxmlformats.org/officeDocument/2006/relationships/image" Target="../media/image3.png"/><Relationship Id="rId2" Type="http://schemas.openxmlformats.org/officeDocument/2006/relationships/hyperlink" Target="https://austria.omilab.org/psm/content/scene2model/info" TargetMode="Externa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hyperlink" Target="https://www.omilab.org/assets/docs/OMiLAB%20Laboratory%20Layout_DRAFT.pdf" TargetMode="External"/><Relationship Id="rId4" Type="http://schemas.openxmlformats.org/officeDocument/2006/relationships/hyperlink" Target="https://www.adoxx.org/live/hom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jpe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ctrTitle"/>
          </p:nvPr>
        </p:nvSpPr>
        <p:spPr>
          <a:xfrm>
            <a:off x="0" y="0"/>
            <a:ext cx="9144000" cy="5143500"/>
          </a:xfrm>
          <a:prstGeom prst="rect">
            <a:avLst/>
          </a:prstGeom>
        </p:spPr>
        <p:txBody>
          <a:bodyPr spcFirstLastPara="1" wrap="square" lIns="91425" tIns="91425" rIns="91425" bIns="91425" anchor="ctr" anchorCtr="0">
            <a:noAutofit/>
          </a:bodyPr>
          <a:lstStyle/>
          <a:p>
            <a:pPr lvl="0"/>
            <a:r>
              <a:rPr lang="en-US" sz="2800" b="1" dirty="0" smtClean="0">
                <a:solidFill>
                  <a:schemeClr val="tx1"/>
                </a:solidFill>
                <a:latin typeface="Times New Roman" pitchFamily="18" charset="0"/>
                <a:cs typeface="Times New Roman" pitchFamily="18" charset="0"/>
              </a:rPr>
              <a:t>PARKING OF A MOBILE ROBOT USING </a:t>
            </a:r>
            <a:br>
              <a:rPr lang="en-US" sz="2800" b="1" dirty="0" smtClean="0">
                <a:solidFill>
                  <a:schemeClr val="tx1"/>
                </a:solidFill>
                <a:latin typeface="Times New Roman" pitchFamily="18" charset="0"/>
                <a:cs typeface="Times New Roman" pitchFamily="18" charset="0"/>
              </a:rPr>
            </a:br>
            <a:r>
              <a:rPr lang="en-US" sz="2800" b="1" dirty="0" smtClean="0">
                <a:solidFill>
                  <a:schemeClr val="tx1"/>
                </a:solidFill>
                <a:latin typeface="Times New Roman" pitchFamily="18" charset="0"/>
                <a:cs typeface="Times New Roman" pitchFamily="18" charset="0"/>
              </a:rPr>
              <a:t>MODELING LANGUAGES</a:t>
            </a:r>
            <a:endParaRPr lang="en-US" sz="2800" b="1" dirty="0">
              <a:solidFill>
                <a:schemeClr val="tx1"/>
              </a:solidFill>
              <a:latin typeface="Times New Roman" pitchFamily="18" charset="0"/>
              <a:cs typeface="Times New Roman" pitchFamily="18" charset="0"/>
            </a:endParaRPr>
          </a:p>
        </p:txBody>
      </p:sp>
      <p:sp>
        <p:nvSpPr>
          <p:cNvPr id="5" name="object 6"/>
          <p:cNvSpPr/>
          <p:nvPr/>
        </p:nvSpPr>
        <p:spPr>
          <a:xfrm>
            <a:off x="7740352" y="0"/>
            <a:ext cx="1360548" cy="915566"/>
          </a:xfrm>
          <a:prstGeom prst="rect">
            <a:avLst/>
          </a:prstGeom>
          <a:blipFill>
            <a:blip r:embed="rId3"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Google Shape;125;p29"/>
          <p:cNvSpPr txBox="1">
            <a:spLocks/>
          </p:cNvSpPr>
          <p:nvPr/>
        </p:nvSpPr>
        <p:spPr>
          <a:xfrm>
            <a:off x="323528" y="4011910"/>
            <a:ext cx="4608512"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eaLnBrk="1" hangingPunct="1">
              <a:lnSpc>
                <a:spcPct val="100000"/>
              </a:lnSpc>
              <a:spcBef>
                <a:spcPts val="0"/>
              </a:spcBef>
              <a:spcAft>
                <a:spcPts val="0"/>
              </a:spcAft>
              <a:buClr>
                <a:schemeClr val="lt1"/>
              </a:buClr>
              <a:buSzPts val="1800"/>
              <a:buFont typeface="Lato Light"/>
              <a:buNone/>
              <a:defRPr sz="1400" b="0" i="0" u="none" strike="noStrike" cap="none">
                <a:solidFill>
                  <a:schemeClr val="lt1"/>
                </a:solidFill>
                <a:latin typeface="Lato Light"/>
                <a:ea typeface="Lato Light"/>
                <a:cs typeface="Lato Light"/>
                <a:sym typeface="Lato Light"/>
              </a:defRPr>
            </a:lvl1pPr>
            <a:lvl2pPr marL="914400" marR="0" lvl="1"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2pPr>
            <a:lvl3pPr marL="1371600" marR="0" lvl="2"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3pPr>
            <a:lvl4pPr marL="1828800" marR="0" lvl="3"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4pPr>
            <a:lvl5pPr marL="2286000" marR="0" lvl="4"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5pPr>
            <a:lvl6pPr marL="2743200" marR="0" lvl="5"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6pPr>
            <a:lvl7pPr marL="3200400" marR="0" lvl="6"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7pPr>
            <a:lvl8pPr marL="3657600" marR="0" lvl="7"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8pPr>
            <a:lvl9pPr marL="4114800" marR="0" lvl="8" indent="-317500" algn="ctr" rtl="0" eaLnBrk="1" hangingPunct="1">
              <a:lnSpc>
                <a:spcPct val="100000"/>
              </a:lnSpc>
              <a:spcBef>
                <a:spcPts val="0"/>
              </a:spcBef>
              <a:spcAft>
                <a:spcPts val="0"/>
              </a:spcAft>
              <a:buClr>
                <a:schemeClr val="lt1"/>
              </a:buClr>
              <a:buSzPts val="1800"/>
              <a:buFont typeface="Lato Light"/>
              <a:buNone/>
              <a:defRPr sz="1800" b="0" i="0" u="none" strike="noStrike" cap="none">
                <a:solidFill>
                  <a:schemeClr val="lt1"/>
                </a:solidFill>
                <a:latin typeface="Lato Light"/>
                <a:ea typeface="Lato Light"/>
                <a:cs typeface="Lato Light"/>
                <a:sym typeface="Lato Light"/>
              </a:defRPr>
            </a:lvl9pPr>
          </a:lstStyle>
          <a:p>
            <a:pPr marL="12700" algn="l"/>
            <a:r>
              <a:rPr lang="en-US" sz="1600" spc="-5" smtClean="0">
                <a:solidFill>
                  <a:schemeClr val="tx1"/>
                </a:solidFill>
                <a:latin typeface="Times New Roman" pitchFamily="18" charset="0"/>
                <a:cs typeface="Times New Roman" pitchFamily="18" charset="0"/>
              </a:rPr>
              <a:t>Muntean </a:t>
            </a:r>
            <a:r>
              <a:rPr lang="en-US" sz="1600" spc="-5" dirty="0" smtClean="0">
                <a:solidFill>
                  <a:schemeClr val="tx1"/>
                </a:solidFill>
                <a:latin typeface="Times New Roman" pitchFamily="18" charset="0"/>
                <a:cs typeface="Times New Roman" pitchFamily="18" charset="0"/>
              </a:rPr>
              <a:t>Maria</a:t>
            </a:r>
          </a:p>
          <a:p>
            <a:pPr marL="12700" algn="l"/>
            <a:r>
              <a:rPr lang="en-US" sz="1600" spc="-5" smtClean="0">
                <a:solidFill>
                  <a:schemeClr val="tx1"/>
                </a:solidFill>
                <a:latin typeface="Times New Roman" pitchFamily="18" charset="0"/>
                <a:cs typeface="Times New Roman" pitchFamily="18" charset="0"/>
              </a:rPr>
              <a:t>Lucian Blaga </a:t>
            </a:r>
            <a:r>
              <a:rPr lang="en-US" sz="1600" spc="-5" dirty="0" smtClean="0">
                <a:solidFill>
                  <a:schemeClr val="tx1"/>
                </a:solidFill>
                <a:latin typeface="Times New Roman" pitchFamily="18" charset="0"/>
                <a:cs typeface="Times New Roman" pitchFamily="18" charset="0"/>
              </a:rPr>
              <a:t>University </a:t>
            </a:r>
            <a:r>
              <a:rPr lang="en-US" sz="1600" spc="-5">
                <a:solidFill>
                  <a:schemeClr val="tx1"/>
                </a:solidFill>
                <a:latin typeface="Times New Roman" pitchFamily="18" charset="0"/>
                <a:cs typeface="Times New Roman" pitchFamily="18" charset="0"/>
              </a:rPr>
              <a:t>of </a:t>
            </a:r>
            <a:r>
              <a:rPr lang="en-US" sz="1600" spc="-5" smtClean="0">
                <a:solidFill>
                  <a:schemeClr val="tx1"/>
                </a:solidFill>
                <a:latin typeface="Times New Roman" pitchFamily="18" charset="0"/>
                <a:cs typeface="Times New Roman" pitchFamily="18" charset="0"/>
              </a:rPr>
              <a:t>Sibiu</a:t>
            </a:r>
            <a:endParaRPr lang="en-US" sz="1600" spc="-5" dirty="0">
              <a:solidFill>
                <a:schemeClr val="tx1"/>
              </a:solidFill>
              <a:latin typeface="Times New Roman" pitchFamily="18" charset="0"/>
              <a:cs typeface="Times New Roman" pitchFamily="18" charset="0"/>
            </a:endParaRPr>
          </a:p>
          <a:p>
            <a:pPr marL="12700" algn="l"/>
            <a:r>
              <a:rPr lang="en-US" sz="1600" spc="-5" smtClean="0">
                <a:solidFill>
                  <a:schemeClr val="tx1"/>
                </a:solidFill>
                <a:latin typeface="Times New Roman" pitchFamily="18" charset="0"/>
                <a:cs typeface="Times New Roman" pitchFamily="18" charset="0"/>
              </a:rPr>
              <a:t>maria.muntean@ulbsibiu.ro</a:t>
            </a:r>
            <a:endParaRPr lang="en-US" sz="1600" dirty="0">
              <a:solidFill>
                <a:schemeClr val="tx1"/>
              </a:solidFill>
              <a:latin typeface="Times New Roman" pitchFamily="18" charset="0"/>
              <a:cs typeface="Times New Roman" pitchFamily="18" charset="0"/>
            </a:endParaRPr>
          </a:p>
        </p:txBody>
      </p:sp>
      <p:pic>
        <p:nvPicPr>
          <p:cNvPr id="7" name="Image 5">
            <a:extLst>
              <a:ext uri="{FF2B5EF4-FFF2-40B4-BE49-F238E27FC236}">
                <a16:creationId xmlns:a16="http://schemas.microsoft.com/office/drawing/2014/main" xmlns="" id="{B639DCFB-E2E0-4270-AF4A-F0924888AA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6;p34"/>
          <p:cNvSpPr txBox="1">
            <a:spLocks noGrp="1"/>
          </p:cNvSpPr>
          <p:nvPr>
            <p:ph type="title"/>
          </p:nvPr>
        </p:nvSpPr>
        <p:spPr>
          <a:xfrm>
            <a:off x="1627116" y="195486"/>
            <a:ext cx="63292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solidFill>
                  <a:schemeClr val="tx1"/>
                </a:solidFill>
                <a:latin typeface="Times New Roman" pitchFamily="18" charset="0"/>
                <a:cs typeface="Times New Roman" pitchFamily="18" charset="0"/>
              </a:rPr>
              <a:t>Cyber </a:t>
            </a:r>
            <a:r>
              <a:rPr lang="en" b="1" dirty="0" smtClean="0">
                <a:solidFill>
                  <a:schemeClr val="tx1"/>
                </a:solidFill>
                <a:latin typeface="Times New Roman" pitchFamily="18" charset="0"/>
                <a:cs typeface="Times New Roman" pitchFamily="18" charset="0"/>
              </a:rPr>
              <a:t>Physical </a:t>
            </a:r>
            <a:r>
              <a:rPr lang="en" b="1" dirty="0" smtClean="0">
                <a:solidFill>
                  <a:schemeClr val="tx1"/>
                </a:solidFill>
                <a:latin typeface="Times New Roman" pitchFamily="18" charset="0"/>
                <a:cs typeface="Times New Roman" pitchFamily="18" charset="0"/>
              </a:rPr>
              <a:t>System</a:t>
            </a:r>
            <a:endParaRPr b="1" dirty="0">
              <a:solidFill>
                <a:schemeClr val="tx1"/>
              </a:solidFill>
              <a:latin typeface="Times New Roman" pitchFamily="18" charset="0"/>
              <a:cs typeface="Times New Roman" pitchFamily="18" charset="0"/>
            </a:endParaRPr>
          </a:p>
        </p:txBody>
      </p:sp>
      <p:pic>
        <p:nvPicPr>
          <p:cNvPr id="6146" name="Picture 2" descr="cp system le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668852"/>
            <a:ext cx="2016224" cy="12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20200605_110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80" y="1059582"/>
            <a:ext cx="4148959" cy="313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manevre pt locul 1 de par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497" y="2067694"/>
            <a:ext cx="3635392" cy="273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4499992" y="2446487"/>
            <a:ext cx="301785" cy="269279"/>
          </a:xfrm>
          <a:prstGeom prst="line">
            <a:avLst/>
          </a:prstGeom>
        </p:spPr>
        <p:style>
          <a:lnRef idx="2">
            <a:schemeClr val="accent2"/>
          </a:lnRef>
          <a:fillRef idx="0">
            <a:schemeClr val="accent2"/>
          </a:fillRef>
          <a:effectRef idx="1">
            <a:schemeClr val="accent2"/>
          </a:effectRef>
          <a:fontRef idx="minor">
            <a:schemeClr val="tx1"/>
          </a:fontRef>
        </p:style>
      </p:cxnSp>
      <p:sp>
        <p:nvSpPr>
          <p:cNvPr id="10" name="object 6"/>
          <p:cNvSpPr/>
          <p:nvPr/>
        </p:nvSpPr>
        <p:spPr>
          <a:xfrm>
            <a:off x="7740352" y="0"/>
            <a:ext cx="1360548" cy="915566"/>
          </a:xfrm>
          <a:prstGeom prst="rect">
            <a:avLst/>
          </a:prstGeom>
          <a:blipFill>
            <a:blip r:embed="rId5"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 name="Image 5">
            <a:extLst>
              <a:ext uri="{FF2B5EF4-FFF2-40B4-BE49-F238E27FC236}">
                <a16:creationId xmlns:a16="http://schemas.microsoft.com/office/drawing/2014/main" xmlns="" id="{B639DCFB-E2E0-4270-AF4A-F0924888AA0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43121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1;p42"/>
          <p:cNvSpPr txBox="1">
            <a:spLocks noGrp="1"/>
          </p:cNvSpPr>
          <p:nvPr>
            <p:ph type="title"/>
          </p:nvPr>
        </p:nvSpPr>
        <p:spPr>
          <a:xfrm>
            <a:off x="1627116" y="340668"/>
            <a:ext cx="3047394" cy="5028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solidFill>
                  <a:schemeClr val="tx1"/>
                </a:solidFill>
                <a:latin typeface="Times New Roman" pitchFamily="18" charset="0"/>
                <a:cs typeface="Times New Roman" pitchFamily="18" charset="0"/>
              </a:rPr>
              <a:t>First Scenario</a:t>
            </a:r>
            <a:endParaRPr b="1" dirty="0">
              <a:solidFill>
                <a:schemeClr val="tx1"/>
              </a:solidFill>
              <a:latin typeface="Times New Roman" pitchFamily="18" charset="0"/>
              <a:cs typeface="Times New Roman" pitchFamily="18" charset="0"/>
            </a:endParaRPr>
          </a:p>
        </p:txBody>
      </p:sp>
      <p:sp>
        <p:nvSpPr>
          <p:cNvPr id="5" name="Google Shape;322;p42"/>
          <p:cNvSpPr txBox="1">
            <a:spLocks/>
          </p:cNvSpPr>
          <p:nvPr/>
        </p:nvSpPr>
        <p:spPr>
          <a:xfrm>
            <a:off x="209140" y="1059582"/>
            <a:ext cx="4176464" cy="3815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0" indent="0" algn="l">
              <a:buFont typeface="Lato Light"/>
              <a:buNone/>
            </a:pPr>
            <a:r>
              <a:rPr lang="en-US" sz="1800" dirty="0" smtClean="0">
                <a:solidFill>
                  <a:schemeClr val="tx1"/>
                </a:solidFill>
                <a:latin typeface="Times New Roman" pitchFamily="18" charset="0"/>
                <a:cs typeface="Times New Roman" pitchFamily="18" charset="0"/>
              </a:rPr>
              <a:t>	The Mobile Robot goes to a fixed location, chosen by the user.</a:t>
            </a:r>
            <a:endParaRPr lang="en-US" sz="1800" dirty="0">
              <a:solidFill>
                <a:schemeClr val="tx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845" y="195486"/>
            <a:ext cx="3542531" cy="47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322;p42"/>
          <p:cNvSpPr txBox="1">
            <a:spLocks/>
          </p:cNvSpPr>
          <p:nvPr/>
        </p:nvSpPr>
        <p:spPr>
          <a:xfrm>
            <a:off x="403480" y="2859782"/>
            <a:ext cx="3787784" cy="1656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Using </a:t>
            </a:r>
            <a:r>
              <a:rPr lang="en-US" sz="1800" dirty="0" err="1" smtClean="0">
                <a:solidFill>
                  <a:schemeClr val="tx1"/>
                </a:solidFill>
                <a:latin typeface="Times New Roman" pitchFamily="18" charset="0"/>
                <a:cs typeface="Times New Roman" pitchFamily="18" charset="0"/>
              </a:rPr>
              <a:t>FlowCharts</a:t>
            </a:r>
            <a:r>
              <a:rPr lang="en-US" sz="1800" dirty="0" smtClean="0">
                <a:solidFill>
                  <a:schemeClr val="tx1"/>
                </a:solidFill>
                <a:latin typeface="Times New Roman" pitchFamily="18" charset="0"/>
                <a:cs typeface="Times New Roman" pitchFamily="18" charset="0"/>
              </a:rPr>
              <a:t> diagrams</a:t>
            </a:r>
          </a:p>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Using </a:t>
            </a:r>
            <a:r>
              <a:rPr lang="en-US" sz="1800" dirty="0" err="1" smtClean="0">
                <a:solidFill>
                  <a:schemeClr val="tx1"/>
                </a:solidFill>
                <a:latin typeface="Times New Roman" pitchFamily="18" charset="0"/>
                <a:cs typeface="Times New Roman" pitchFamily="18" charset="0"/>
              </a:rPr>
              <a:t>ADOScript</a:t>
            </a:r>
            <a:r>
              <a:rPr lang="en-US" sz="1800" dirty="0" smtClean="0">
                <a:solidFill>
                  <a:schemeClr val="tx1"/>
                </a:solidFill>
                <a:latin typeface="Times New Roman" pitchFamily="18" charset="0"/>
                <a:cs typeface="Times New Roman" pitchFamily="18" charset="0"/>
              </a:rPr>
              <a:t> code</a:t>
            </a:r>
          </a:p>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HTTP_SEND_REQUEST calls</a:t>
            </a:r>
            <a:endParaRPr lang="en-US" sz="1800" dirty="0">
              <a:solidFill>
                <a:schemeClr val="tx1"/>
              </a:solidFill>
              <a:latin typeface="Times New Roman" pitchFamily="18" charset="0"/>
              <a:cs typeface="Times New Roman" pitchFamily="18" charset="0"/>
            </a:endParaRPr>
          </a:p>
        </p:txBody>
      </p:sp>
      <p:sp>
        <p:nvSpPr>
          <p:cNvPr id="12" name="object 6"/>
          <p:cNvSpPr/>
          <p:nvPr/>
        </p:nvSpPr>
        <p:spPr>
          <a:xfrm>
            <a:off x="7740352" y="0"/>
            <a:ext cx="1360548" cy="915566"/>
          </a:xfrm>
          <a:prstGeom prst="rect">
            <a:avLst/>
          </a:prstGeom>
          <a:blipFill>
            <a:blip r:embed="rId3"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 name="Image 5">
            <a:extLst>
              <a:ext uri="{FF2B5EF4-FFF2-40B4-BE49-F238E27FC236}">
                <a16:creationId xmlns:a16="http://schemas.microsoft.com/office/drawing/2014/main" xmlns="" id="{B639DCFB-E2E0-4270-AF4A-F0924888AA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234990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1;p42"/>
          <p:cNvSpPr txBox="1">
            <a:spLocks noGrp="1"/>
          </p:cNvSpPr>
          <p:nvPr>
            <p:ph type="title"/>
          </p:nvPr>
        </p:nvSpPr>
        <p:spPr>
          <a:xfrm>
            <a:off x="1626833" y="340668"/>
            <a:ext cx="3737255" cy="5028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solidFill>
                  <a:schemeClr val="tx1"/>
                </a:solidFill>
                <a:latin typeface="Times New Roman" pitchFamily="18" charset="0"/>
                <a:cs typeface="Times New Roman" pitchFamily="18" charset="0"/>
              </a:rPr>
              <a:t>Second Scenario</a:t>
            </a:r>
            <a:endParaRPr b="1" dirty="0">
              <a:solidFill>
                <a:schemeClr val="tx1"/>
              </a:solidFill>
              <a:latin typeface="Times New Roman" pitchFamily="18" charset="0"/>
              <a:cs typeface="Times New Roman" pitchFamily="18" charset="0"/>
            </a:endParaRPr>
          </a:p>
        </p:txBody>
      </p:sp>
      <p:sp>
        <p:nvSpPr>
          <p:cNvPr id="8" name="Google Shape;322;p42"/>
          <p:cNvSpPr txBox="1">
            <a:spLocks/>
          </p:cNvSpPr>
          <p:nvPr/>
        </p:nvSpPr>
        <p:spPr>
          <a:xfrm>
            <a:off x="200284" y="1347614"/>
            <a:ext cx="4176464" cy="3815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0" indent="0" algn="l">
              <a:buFont typeface="Lato Light"/>
              <a:buNone/>
            </a:pPr>
            <a:r>
              <a:rPr lang="en-US" sz="1800" dirty="0" smtClean="0">
                <a:solidFill>
                  <a:schemeClr val="tx1"/>
                </a:solidFill>
                <a:latin typeface="Times New Roman" pitchFamily="18" charset="0"/>
                <a:cs typeface="Times New Roman" pitchFamily="18" charset="0"/>
              </a:rPr>
              <a:t>	The Mobile Robot decides for itself where to go using the external components which are included on the robot.</a:t>
            </a:r>
            <a:endParaRPr lang="en-US" sz="1800" dirty="0">
              <a:solidFill>
                <a:schemeClr val="tx1"/>
              </a:solidFill>
              <a:latin typeface="Times New Roman" pitchFamily="18" charset="0"/>
              <a:cs typeface="Times New Roman" pitchFamily="18" charset="0"/>
            </a:endParaRPr>
          </a:p>
        </p:txBody>
      </p:sp>
      <p:sp>
        <p:nvSpPr>
          <p:cNvPr id="10" name="Google Shape;322;p42"/>
          <p:cNvSpPr txBox="1">
            <a:spLocks/>
          </p:cNvSpPr>
          <p:nvPr/>
        </p:nvSpPr>
        <p:spPr>
          <a:xfrm>
            <a:off x="394624" y="2787774"/>
            <a:ext cx="3787784" cy="1656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Using </a:t>
            </a:r>
            <a:r>
              <a:rPr lang="en-US" sz="1800" dirty="0" err="1" smtClean="0">
                <a:solidFill>
                  <a:schemeClr val="tx1"/>
                </a:solidFill>
                <a:latin typeface="Times New Roman" pitchFamily="18" charset="0"/>
                <a:cs typeface="Times New Roman" pitchFamily="18" charset="0"/>
              </a:rPr>
              <a:t>FlowChart</a:t>
            </a:r>
            <a:r>
              <a:rPr lang="en-US" sz="1800" dirty="0" smtClean="0">
                <a:solidFill>
                  <a:schemeClr val="tx1"/>
                </a:solidFill>
                <a:latin typeface="Times New Roman" pitchFamily="18" charset="0"/>
                <a:cs typeface="Times New Roman" pitchFamily="18" charset="0"/>
              </a:rPr>
              <a:t> diagrams</a:t>
            </a:r>
          </a:p>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Use of branch structures</a:t>
            </a:r>
          </a:p>
          <a:p>
            <a:pPr marL="285750" indent="-285750" algn="l">
              <a:buFont typeface="Arial" pitchFamily="34" charset="0"/>
              <a:buChar char="•"/>
            </a:pPr>
            <a:r>
              <a:rPr lang="en-US" sz="1800" dirty="0" err="1" smtClean="0">
                <a:solidFill>
                  <a:schemeClr val="tx1"/>
                </a:solidFill>
                <a:latin typeface="Times New Roman" pitchFamily="18" charset="0"/>
                <a:cs typeface="Times New Roman" pitchFamily="18" charset="0"/>
              </a:rPr>
              <a:t>ADOScript</a:t>
            </a:r>
            <a:r>
              <a:rPr lang="en-US" sz="1800" dirty="0" smtClean="0">
                <a:solidFill>
                  <a:schemeClr val="tx1"/>
                </a:solidFill>
                <a:latin typeface="Times New Roman" pitchFamily="18" charset="0"/>
                <a:cs typeface="Times New Roman" pitchFamily="18" charset="0"/>
              </a:rPr>
              <a:t> code more complex than the previous model</a:t>
            </a:r>
            <a:endParaRPr lang="en-US" sz="1800" dirty="0">
              <a:solidFill>
                <a:schemeClr val="tx1"/>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01" y="332234"/>
            <a:ext cx="3190967" cy="454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bject 6"/>
          <p:cNvSpPr/>
          <p:nvPr/>
        </p:nvSpPr>
        <p:spPr>
          <a:xfrm>
            <a:off x="7740352" y="0"/>
            <a:ext cx="1360548" cy="915566"/>
          </a:xfrm>
          <a:prstGeom prst="rect">
            <a:avLst/>
          </a:prstGeom>
          <a:blipFill>
            <a:blip r:embed="rId3"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 name="Image 5">
            <a:extLst>
              <a:ext uri="{FF2B5EF4-FFF2-40B4-BE49-F238E27FC236}">
                <a16:creationId xmlns:a16="http://schemas.microsoft.com/office/drawing/2014/main" xmlns="" id="{B639DCFB-E2E0-4270-AF4A-F0924888AA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494181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1;p42"/>
          <p:cNvSpPr txBox="1">
            <a:spLocks noGrp="1"/>
          </p:cNvSpPr>
          <p:nvPr>
            <p:ph type="title"/>
          </p:nvPr>
        </p:nvSpPr>
        <p:spPr>
          <a:xfrm>
            <a:off x="1681374" y="340668"/>
            <a:ext cx="5482914" cy="5028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solidFill>
                  <a:schemeClr val="tx1"/>
                </a:solidFill>
                <a:latin typeface="Times New Roman" pitchFamily="18" charset="0"/>
                <a:cs typeface="Times New Roman" pitchFamily="18" charset="0"/>
              </a:rPr>
              <a:t>First Scenario – Petri Net</a:t>
            </a:r>
            <a:endParaRPr b="1" dirty="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377" y="1070679"/>
            <a:ext cx="5380087" cy="272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322;p42"/>
          <p:cNvSpPr txBox="1">
            <a:spLocks/>
          </p:cNvSpPr>
          <p:nvPr/>
        </p:nvSpPr>
        <p:spPr>
          <a:xfrm>
            <a:off x="364347" y="4047913"/>
            <a:ext cx="8456125" cy="8280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Using </a:t>
            </a:r>
            <a:r>
              <a:rPr lang="en-US" sz="1800" dirty="0" err="1" smtClean="0">
                <a:solidFill>
                  <a:schemeClr val="tx1"/>
                </a:solidFill>
                <a:latin typeface="Times New Roman" pitchFamily="18" charset="0"/>
                <a:cs typeface="Times New Roman" pitchFamily="18" charset="0"/>
              </a:rPr>
              <a:t>PetriNet</a:t>
            </a:r>
            <a:r>
              <a:rPr lang="en-US" sz="1800" dirty="0" smtClean="0">
                <a:solidFill>
                  <a:schemeClr val="tx1"/>
                </a:solidFill>
                <a:latin typeface="Times New Roman" pitchFamily="18" charset="0"/>
                <a:cs typeface="Times New Roman" pitchFamily="18" charset="0"/>
              </a:rPr>
              <a:t> modeling language</a:t>
            </a:r>
          </a:p>
          <a:p>
            <a:pPr marL="285750" indent="-285750" algn="l">
              <a:buFont typeface="Arial" pitchFamily="34" charset="0"/>
              <a:buChar char="•"/>
            </a:pPr>
            <a:r>
              <a:rPr lang="en-US" sz="1800" dirty="0" smtClean="0">
                <a:solidFill>
                  <a:schemeClr val="tx1"/>
                </a:solidFill>
                <a:latin typeface="Times New Roman" pitchFamily="18" charset="0"/>
                <a:cs typeface="Times New Roman" pitchFamily="18" charset="0"/>
              </a:rPr>
              <a:t>Using </a:t>
            </a:r>
            <a:r>
              <a:rPr lang="en-US" sz="1800" dirty="0" err="1" smtClean="0">
                <a:solidFill>
                  <a:schemeClr val="tx1"/>
                </a:solidFill>
                <a:latin typeface="Times New Roman" pitchFamily="18" charset="0"/>
                <a:cs typeface="Times New Roman" pitchFamily="18" charset="0"/>
              </a:rPr>
              <a:t>ADOScript</a:t>
            </a:r>
            <a:r>
              <a:rPr lang="en-US" sz="1800" dirty="0" smtClean="0">
                <a:solidFill>
                  <a:schemeClr val="tx1"/>
                </a:solidFill>
                <a:latin typeface="Times New Roman" pitchFamily="18" charset="0"/>
                <a:cs typeface="Times New Roman" pitchFamily="18" charset="0"/>
              </a:rPr>
              <a:t> commands</a:t>
            </a:r>
            <a:endParaRPr lang="en-US" sz="1800" dirty="0">
              <a:solidFill>
                <a:schemeClr val="tx1"/>
              </a:solidFill>
              <a:latin typeface="Times New Roman" pitchFamily="18" charset="0"/>
              <a:cs typeface="Times New Roman" pitchFamily="18" charset="0"/>
            </a:endParaRPr>
          </a:p>
        </p:txBody>
      </p:sp>
      <p:sp>
        <p:nvSpPr>
          <p:cNvPr id="9" name="Google Shape;322;p42"/>
          <p:cNvSpPr txBox="1">
            <a:spLocks/>
          </p:cNvSpPr>
          <p:nvPr/>
        </p:nvSpPr>
        <p:spPr>
          <a:xfrm>
            <a:off x="183157" y="1546973"/>
            <a:ext cx="3024336" cy="15479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0" indent="0" algn="l">
              <a:buFont typeface="Lato Light"/>
              <a:buNone/>
            </a:pPr>
            <a:r>
              <a:rPr lang="en-US" sz="1800" dirty="0" smtClean="0">
                <a:solidFill>
                  <a:schemeClr val="tx1"/>
                </a:solidFill>
                <a:latin typeface="Times New Roman" pitchFamily="18" charset="0"/>
                <a:cs typeface="Times New Roman" pitchFamily="18" charset="0"/>
              </a:rPr>
              <a:t>	Is the same scenario like presented above but modeled using a different modeling language from those provided.</a:t>
            </a:r>
            <a:endParaRPr lang="en-US" sz="1800" dirty="0">
              <a:solidFill>
                <a:schemeClr val="tx1"/>
              </a:solidFill>
              <a:latin typeface="Times New Roman" pitchFamily="18" charset="0"/>
              <a:cs typeface="Times New Roman" pitchFamily="18" charset="0"/>
            </a:endParaRPr>
          </a:p>
        </p:txBody>
      </p:sp>
      <p:sp>
        <p:nvSpPr>
          <p:cNvPr id="11" name="object 6"/>
          <p:cNvSpPr/>
          <p:nvPr/>
        </p:nvSpPr>
        <p:spPr>
          <a:xfrm>
            <a:off x="7740352" y="0"/>
            <a:ext cx="1360548" cy="915566"/>
          </a:xfrm>
          <a:prstGeom prst="rect">
            <a:avLst/>
          </a:prstGeom>
          <a:blipFill>
            <a:blip r:embed="rId3"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2" name="Image 5">
            <a:extLst>
              <a:ext uri="{FF2B5EF4-FFF2-40B4-BE49-F238E27FC236}">
                <a16:creationId xmlns:a16="http://schemas.microsoft.com/office/drawing/2014/main" xmlns="" id="{B639DCFB-E2E0-4270-AF4A-F0924888AA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996917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77318" y="144250"/>
            <a:ext cx="6779058" cy="627300"/>
          </a:xfrm>
        </p:spPr>
        <p:txBody>
          <a:bodyPr/>
          <a:lstStyle/>
          <a:p>
            <a:pPr algn="ctr"/>
            <a:r>
              <a:rPr lang="en-US" b="1" dirty="0" smtClean="0">
                <a:solidFill>
                  <a:schemeClr val="tx1"/>
                </a:solidFill>
                <a:latin typeface="Times New Roman" panose="02020603050405020304" pitchFamily="18" charset="0"/>
                <a:cs typeface="Times New Roman" panose="02020603050405020304" pitchFamily="18" charset="0"/>
              </a:rPr>
              <a:t>Conclusions and further developments</a:t>
            </a:r>
            <a:endParaRPr lang="en-US" b="1" dirty="0">
              <a:solidFill>
                <a:schemeClr val="tx1"/>
              </a:solidFill>
              <a:latin typeface="Times New Roman" pitchFamily="18" charset="0"/>
              <a:cs typeface="Times New Roman" pitchFamily="18" charset="0"/>
            </a:endParaRPr>
          </a:p>
        </p:txBody>
      </p:sp>
      <p:sp>
        <p:nvSpPr>
          <p:cNvPr id="8" name="Google Shape;322;p42"/>
          <p:cNvSpPr txBox="1">
            <a:spLocks/>
          </p:cNvSpPr>
          <p:nvPr/>
        </p:nvSpPr>
        <p:spPr>
          <a:xfrm>
            <a:off x="251520" y="987574"/>
            <a:ext cx="8640960" cy="3816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0" indent="0" algn="just">
              <a:buNone/>
            </a:pPr>
            <a:r>
              <a:rPr lang="en-US" sz="1800"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Conclusions</a:t>
            </a:r>
            <a:r>
              <a:rPr lang="en-US" sz="1800" dirty="0" smtClean="0">
                <a:solidFill>
                  <a:schemeClr val="tx1"/>
                </a:solidFill>
                <a:latin typeface="Times New Roman" pitchFamily="18" charset="0"/>
                <a:cs typeface="Times New Roman" pitchFamily="18" charset="0"/>
              </a:rPr>
              <a:t>:</a:t>
            </a: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Making the scenario is easy</a:t>
            </a: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No programming knowledge required</a:t>
            </a: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Any scenario can be realized, in any field</a:t>
            </a: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Freedom to choose the language of modeling</a:t>
            </a:r>
          </a:p>
          <a:p>
            <a:pPr marL="285750" indent="-285750" algn="just">
              <a:buFont typeface="Arial" pitchFamily="34" charset="0"/>
              <a:buChar char="•"/>
            </a:pPr>
            <a:endParaRPr lang="en-US" sz="1800" dirty="0">
              <a:solidFill>
                <a:schemeClr val="tx1"/>
              </a:solidFill>
              <a:latin typeface="Times New Roman" pitchFamily="18" charset="0"/>
              <a:cs typeface="Times New Roman" pitchFamily="18" charset="0"/>
            </a:endParaRPr>
          </a:p>
          <a:p>
            <a:pPr marL="0" indent="0" algn="just">
              <a:buNone/>
            </a:pPr>
            <a:r>
              <a:rPr lang="en-US" sz="1800"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Regarding further developments:</a:t>
            </a: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Creating a new scenario using the camera attached to Mobile Robot to recognize traffic signs </a:t>
            </a:r>
            <a:r>
              <a:rPr lang="en-US" sz="1800" smtClean="0">
                <a:solidFill>
                  <a:schemeClr val="tx1"/>
                </a:solidFill>
                <a:latin typeface="Times New Roman" pitchFamily="18" charset="0"/>
                <a:cs typeface="Times New Roman" pitchFamily="18" charset="0"/>
              </a:rPr>
              <a:t>and pedestrians (add Computer Vision and Machine Learning Algorithms)</a:t>
            </a:r>
            <a:endParaRPr lang="en-US" sz="1800" dirty="0">
              <a:solidFill>
                <a:schemeClr val="tx1"/>
              </a:solidFill>
              <a:latin typeface="Times New Roman" pitchFamily="18" charset="0"/>
              <a:cs typeface="Times New Roman" pitchFamily="18" charset="0"/>
            </a:endParaRP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Addition of new proximity sensors to achieve obstacle avoidance scenarios</a:t>
            </a:r>
            <a:endParaRPr lang="en-US" sz="1800" dirty="0">
              <a:solidFill>
                <a:schemeClr val="tx1"/>
              </a:solidFill>
              <a:latin typeface="Times New Roman" pitchFamily="18" charset="0"/>
              <a:cs typeface="Times New Roman" pitchFamily="18" charset="0"/>
            </a:endParaRPr>
          </a:p>
          <a:p>
            <a:pPr marL="285750" indent="-285750" algn="just">
              <a:buFont typeface="Arial" pitchFamily="34" charset="0"/>
              <a:buChar char="•"/>
            </a:pPr>
            <a:r>
              <a:rPr lang="en-US" sz="1800" dirty="0" smtClean="0">
                <a:solidFill>
                  <a:schemeClr val="tx1"/>
                </a:solidFill>
                <a:latin typeface="Times New Roman" pitchFamily="18" charset="0"/>
                <a:cs typeface="Times New Roman" pitchFamily="18" charset="0"/>
              </a:rPr>
              <a:t>Improving current scenarios by adding the new sensors</a:t>
            </a:r>
          </a:p>
          <a:p>
            <a:pPr marL="285750" indent="-285750" algn="just">
              <a:buFont typeface="Arial" pitchFamily="34" charset="0"/>
              <a:buChar char="•"/>
            </a:pPr>
            <a:endParaRPr lang="en-US" sz="1800" dirty="0">
              <a:solidFill>
                <a:schemeClr val="tx1"/>
              </a:solidFill>
              <a:latin typeface="Times New Roman" pitchFamily="18" charset="0"/>
              <a:cs typeface="Times New Roman" pitchFamily="18" charset="0"/>
            </a:endParaRPr>
          </a:p>
        </p:txBody>
      </p:sp>
      <p:sp>
        <p:nvSpPr>
          <p:cNvPr id="7" name="object 6"/>
          <p:cNvSpPr/>
          <p:nvPr/>
        </p:nvSpPr>
        <p:spPr>
          <a:xfrm>
            <a:off x="7740352" y="0"/>
            <a:ext cx="1360548" cy="915566"/>
          </a:xfrm>
          <a:prstGeom prst="rect">
            <a:avLst/>
          </a:prstGeom>
          <a:blipFill>
            <a:blip r:embed="rId2"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 name="Image 5">
            <a:extLst>
              <a:ext uri="{FF2B5EF4-FFF2-40B4-BE49-F238E27FC236}">
                <a16:creationId xmlns:a16="http://schemas.microsoft.com/office/drawing/2014/main" xmlns="" id="{B639DCFB-E2E0-4270-AF4A-F0924888AA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2989657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1;p42"/>
          <p:cNvSpPr txBox="1">
            <a:spLocks noGrp="1"/>
          </p:cNvSpPr>
          <p:nvPr>
            <p:ph type="title"/>
          </p:nvPr>
        </p:nvSpPr>
        <p:spPr>
          <a:xfrm>
            <a:off x="1177318" y="189006"/>
            <a:ext cx="6779058" cy="50289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b="1" dirty="0" smtClean="0">
                <a:solidFill>
                  <a:schemeClr val="tx1"/>
                </a:solidFill>
                <a:latin typeface="Times New Roman" pitchFamily="18" charset="0"/>
                <a:cs typeface="Times New Roman" pitchFamily="18" charset="0"/>
              </a:rPr>
              <a:t>References</a:t>
            </a:r>
            <a:endParaRPr sz="28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323528" y="1635646"/>
            <a:ext cx="8419340" cy="1235100"/>
          </a:xfrm>
        </p:spPr>
        <p:txBody>
          <a:bodyPr/>
          <a:lstStyle/>
          <a:p>
            <a:pPr algn="l">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Dimitris </a:t>
            </a:r>
            <a:r>
              <a:rPr lang="en-US" sz="1800" dirty="0" err="1">
                <a:solidFill>
                  <a:schemeClr val="tx1"/>
                </a:solidFill>
                <a:latin typeface="Times New Roman" panose="02020603050405020304" pitchFamily="18" charset="0"/>
                <a:cs typeface="Times New Roman" panose="02020603050405020304" pitchFamily="18" charset="0"/>
              </a:rPr>
              <a:t>Karagiannis</a:t>
            </a:r>
            <a:r>
              <a:rPr lang="en-US" sz="1800" dirty="0">
                <a:solidFill>
                  <a:schemeClr val="tx1"/>
                </a:solidFill>
                <a:latin typeface="Times New Roman" panose="02020603050405020304" pitchFamily="18" charset="0"/>
                <a:cs typeface="Times New Roman" panose="02020603050405020304" pitchFamily="18" charset="0"/>
              </a:rPr>
              <a:t>, Heinrich C. </a:t>
            </a:r>
            <a:r>
              <a:rPr lang="en-US" sz="1800" dirty="0" err="1">
                <a:solidFill>
                  <a:schemeClr val="tx1"/>
                </a:solidFill>
                <a:latin typeface="Times New Roman" panose="02020603050405020304" pitchFamily="18" charset="0"/>
                <a:cs typeface="Times New Roman" panose="02020603050405020304" pitchFamily="18" charset="0"/>
              </a:rPr>
              <a:t>Mayr</a:t>
            </a:r>
            <a:r>
              <a:rPr lang="en-US" sz="1800" dirty="0">
                <a:solidFill>
                  <a:schemeClr val="tx1"/>
                </a:solidFill>
                <a:latin typeface="Times New Roman" panose="02020603050405020304" pitchFamily="18" charset="0"/>
                <a:cs typeface="Times New Roman" panose="02020603050405020304" pitchFamily="18" charset="0"/>
              </a:rPr>
              <a:t>, John </a:t>
            </a:r>
            <a:r>
              <a:rPr lang="en-US" sz="1800" dirty="0" err="1">
                <a:solidFill>
                  <a:schemeClr val="tx1"/>
                </a:solidFill>
                <a:latin typeface="Times New Roman" panose="02020603050405020304" pitchFamily="18" charset="0"/>
                <a:cs typeface="Times New Roman" panose="02020603050405020304" pitchFamily="18" charset="0"/>
              </a:rPr>
              <a:t>Mylopoulos</a:t>
            </a:r>
            <a:r>
              <a:rPr lang="en-US" sz="1800" dirty="0">
                <a:solidFill>
                  <a:schemeClr val="tx1"/>
                </a:solidFill>
                <a:latin typeface="Times New Roman" panose="02020603050405020304" pitchFamily="18" charset="0"/>
                <a:cs typeface="Times New Roman" panose="02020603050405020304" pitchFamily="18" charset="0"/>
              </a:rPr>
              <a:t> – “Domain-Specific Conceptual Modeling”</a:t>
            </a:r>
          </a:p>
          <a:p>
            <a:pPr algn="l">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Scene2Model Tool : </a:t>
            </a:r>
            <a:r>
              <a:rPr lang="en-US" sz="1800" dirty="0">
                <a:solidFill>
                  <a:schemeClr val="tx1"/>
                </a:solidFill>
                <a:latin typeface="Times New Roman" panose="02020603050405020304" pitchFamily="18" charset="0"/>
                <a:cs typeface="Times New Roman" panose="02020603050405020304" pitchFamily="18" charset="0"/>
                <a:hlinkClick r:id="rId2"/>
              </a:rPr>
              <a:t>https://austria.omilab.org/psm/content/scene2model/info</a:t>
            </a:r>
            <a:endParaRPr lang="en-US" sz="1800" dirty="0">
              <a:solidFill>
                <a:schemeClr val="tx1"/>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Bee-Up Tool : </a:t>
            </a:r>
            <a:r>
              <a:rPr lang="en-US" sz="1800" dirty="0">
                <a:solidFill>
                  <a:schemeClr val="tx1"/>
                </a:solidFill>
                <a:latin typeface="Times New Roman" panose="02020603050405020304" pitchFamily="18" charset="0"/>
                <a:cs typeface="Times New Roman" panose="02020603050405020304" pitchFamily="18" charset="0"/>
                <a:hlinkClick r:id="rId3"/>
              </a:rPr>
              <a:t>https://austria.omilab.org/psm/content/bee-up/info</a:t>
            </a:r>
            <a:endParaRPr lang="en-US" sz="1800" dirty="0">
              <a:solidFill>
                <a:schemeClr val="tx1"/>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800" dirty="0" err="1">
                <a:solidFill>
                  <a:schemeClr val="tx1"/>
                </a:solidFill>
                <a:latin typeface="Times New Roman" panose="02020603050405020304" pitchFamily="18" charset="0"/>
                <a:cs typeface="Times New Roman" panose="02020603050405020304" pitchFamily="18" charset="0"/>
              </a:rPr>
              <a:t>ADOxx</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a:solidFill>
                  <a:schemeClr val="tx1"/>
                </a:solidFill>
                <a:latin typeface="Times New Roman" panose="02020603050405020304" pitchFamily="18" charset="0"/>
                <a:cs typeface="Times New Roman" panose="02020603050405020304" pitchFamily="18" charset="0"/>
                <a:hlinkClick r:id="rId4"/>
              </a:rPr>
              <a:t>https://www.adoxx.org/live/home</a:t>
            </a:r>
            <a:endParaRPr lang="en-US" sz="1800" dirty="0">
              <a:solidFill>
                <a:schemeClr val="tx1"/>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800" dirty="0" err="1">
                <a:solidFill>
                  <a:schemeClr val="tx1"/>
                </a:solidFill>
                <a:latin typeface="Times New Roman" panose="02020603050405020304" pitchFamily="18" charset="0"/>
                <a:cs typeface="Times New Roman" panose="02020603050405020304" pitchFamily="18" charset="0"/>
              </a:rPr>
              <a:t>OMiLAB</a:t>
            </a:r>
            <a:r>
              <a:rPr lang="en-US" sz="1800" dirty="0">
                <a:solidFill>
                  <a:schemeClr val="tx1"/>
                </a:solidFill>
                <a:latin typeface="Times New Roman" panose="02020603050405020304" pitchFamily="18" charset="0"/>
                <a:cs typeface="Times New Roman" panose="02020603050405020304" pitchFamily="18" charset="0"/>
              </a:rPr>
              <a:t> Approach : </a:t>
            </a:r>
            <a:r>
              <a:rPr lang="en-US" sz="1800" dirty="0" smtClean="0">
                <a:solidFill>
                  <a:schemeClr val="tx1"/>
                </a:solidFill>
                <a:latin typeface="Times New Roman" panose="02020603050405020304" pitchFamily="18" charset="0"/>
                <a:cs typeface="Times New Roman" panose="02020603050405020304" pitchFamily="18" charset="0"/>
                <a:hlinkClick r:id="rId5"/>
              </a:rPr>
              <a:t>https</a:t>
            </a:r>
            <a:r>
              <a:rPr lang="en-US" sz="1800" dirty="0">
                <a:solidFill>
                  <a:schemeClr val="tx1"/>
                </a:solidFill>
                <a:latin typeface="Times New Roman" panose="02020603050405020304" pitchFamily="18" charset="0"/>
                <a:cs typeface="Times New Roman" panose="02020603050405020304" pitchFamily="18" charset="0"/>
                <a:hlinkClick r:id="rId5"/>
              </a:rPr>
              <a:t>://www.omilab.org/assets/docs/OMiLAB%20Laboratory%20Layout_DRAFT.pdf</a:t>
            </a:r>
            <a:endParaRPr lang="en-US" sz="1800" dirty="0">
              <a:solidFill>
                <a:schemeClr val="tx1"/>
              </a:solidFill>
              <a:latin typeface="Times New Roman" panose="02020603050405020304" pitchFamily="18" charset="0"/>
              <a:cs typeface="Times New Roman" panose="02020603050405020304" pitchFamily="18" charset="0"/>
            </a:endParaRPr>
          </a:p>
          <a:p>
            <a:pPr marL="139700" indent="0" algn="l"/>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7" name="object 6"/>
          <p:cNvSpPr/>
          <p:nvPr/>
        </p:nvSpPr>
        <p:spPr>
          <a:xfrm>
            <a:off x="7740352" y="0"/>
            <a:ext cx="1360548" cy="915566"/>
          </a:xfrm>
          <a:prstGeom prst="rect">
            <a:avLst/>
          </a:prstGeom>
          <a:blipFill>
            <a:blip r:embed="rId6"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 name="Image 5">
            <a:extLst>
              <a:ext uri="{FF2B5EF4-FFF2-40B4-BE49-F238E27FC236}">
                <a16:creationId xmlns:a16="http://schemas.microsoft.com/office/drawing/2014/main" xmlns="" id="{B639DCFB-E2E0-4270-AF4A-F0924888AA0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673119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sp>
        <p:nvSpPr>
          <p:cNvPr id="73" name="Google Shape;4571;p51"/>
          <p:cNvSpPr txBox="1">
            <a:spLocks noGrp="1"/>
          </p:cNvSpPr>
          <p:nvPr>
            <p:ph type="title"/>
          </p:nvPr>
        </p:nvSpPr>
        <p:spPr>
          <a:xfrm>
            <a:off x="0" y="0"/>
            <a:ext cx="9144000" cy="5143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b="1" dirty="0" smtClean="0">
                <a:solidFill>
                  <a:schemeClr val="tx1"/>
                </a:solidFill>
                <a:latin typeface="Times New Roman" pitchFamily="18" charset="0"/>
                <a:cs typeface="Times New Roman" pitchFamily="18" charset="0"/>
              </a:rPr>
              <a:t>Thank you for your attention!</a:t>
            </a:r>
            <a:endParaRPr b="1" dirty="0">
              <a:solidFill>
                <a:schemeClr val="tx1"/>
              </a:solidFill>
              <a:latin typeface="Times New Roman" pitchFamily="18" charset="0"/>
              <a:cs typeface="Times New Roman" pitchFamily="18" charset="0"/>
            </a:endParaRPr>
          </a:p>
        </p:txBody>
      </p:sp>
      <p:sp>
        <p:nvSpPr>
          <p:cNvPr id="5" name="object 6"/>
          <p:cNvSpPr/>
          <p:nvPr/>
        </p:nvSpPr>
        <p:spPr>
          <a:xfrm>
            <a:off x="7740352" y="0"/>
            <a:ext cx="1360548" cy="915566"/>
          </a:xfrm>
          <a:prstGeom prst="rect">
            <a:avLst/>
          </a:prstGeom>
          <a:blipFill>
            <a:blip r:embed="rId3"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 name="Image 5">
            <a:extLst>
              <a:ext uri="{FF2B5EF4-FFF2-40B4-BE49-F238E27FC236}">
                <a16:creationId xmlns:a16="http://schemas.microsoft.com/office/drawing/2014/main" xmlns="" id="{B639DCFB-E2E0-4270-AF4A-F0924888AA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0"/>
          <p:cNvSpPr txBox="1">
            <a:spLocks noGrp="1"/>
          </p:cNvSpPr>
          <p:nvPr>
            <p:ph type="title"/>
          </p:nvPr>
        </p:nvSpPr>
        <p:spPr>
          <a:xfrm>
            <a:off x="132242" y="123478"/>
            <a:ext cx="8904254" cy="62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chemeClr val="tx1"/>
                </a:solidFill>
                <a:latin typeface="Times New Roman" pitchFamily="18" charset="0"/>
                <a:cs typeface="Times New Roman" pitchFamily="18" charset="0"/>
              </a:rPr>
              <a:t>Motivation</a:t>
            </a:r>
            <a:endParaRPr b="1" dirty="0">
              <a:solidFill>
                <a:schemeClr val="tx1"/>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4" y="1131590"/>
            <a:ext cx="4176464" cy="3254706"/>
          </a:xfrm>
          <a:prstGeom prst="rect">
            <a:avLst/>
          </a:prstGeom>
        </p:spPr>
      </p:pic>
      <p:cxnSp>
        <p:nvCxnSpPr>
          <p:cNvPr id="5" name="Straight Arrow Connector 4"/>
          <p:cNvCxnSpPr/>
          <p:nvPr/>
        </p:nvCxnSpPr>
        <p:spPr>
          <a:xfrm flipV="1">
            <a:off x="1727680" y="2355725"/>
            <a:ext cx="1512168" cy="40321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2" name="TextBox 1"/>
          <p:cNvSpPr txBox="1"/>
          <p:nvPr/>
        </p:nvSpPr>
        <p:spPr>
          <a:xfrm>
            <a:off x="1727680" y="4515966"/>
            <a:ext cx="5985934" cy="523220"/>
          </a:xfrm>
          <a:prstGeom prst="rect">
            <a:avLst/>
          </a:prstGeom>
          <a:noFill/>
        </p:spPr>
        <p:txBody>
          <a:bodyPr wrap="none" rtlCol="0">
            <a:spAutoFit/>
          </a:bodyPr>
          <a:lstStyle/>
          <a:p>
            <a:pPr algn="r"/>
            <a:r>
              <a:rPr lang="en-US" b="1" i="1" dirty="0" smtClean="0">
                <a:latin typeface="Times New Roman" pitchFamily="18" charset="0"/>
                <a:cs typeface="Times New Roman" pitchFamily="18" charset="0"/>
              </a:rPr>
              <a:t>“We use abstraction to reduce complexity in a domain for a specific purpose!”</a:t>
            </a:r>
            <a:endParaRPr lang="en-US" dirty="0" smtClean="0">
              <a:latin typeface="Times New Roman" pitchFamily="18" charset="0"/>
              <a:cs typeface="Times New Roman" pitchFamily="18" charset="0"/>
            </a:endParaRPr>
          </a:p>
          <a:p>
            <a:pPr algn="r"/>
            <a:r>
              <a:rPr lang="en-US" i="1" dirty="0" err="1" smtClean="0">
                <a:latin typeface="Times New Roman" pitchFamily="18" charset="0"/>
                <a:cs typeface="Times New Roman" pitchFamily="18" charset="0"/>
              </a:rPr>
              <a:t>Dimitris</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Karagiannis</a:t>
            </a:r>
            <a:endParaRPr lang="en-US" i="1" dirty="0">
              <a:latin typeface="Times New Roman" pitchFamily="18" charset="0"/>
              <a:cs typeface="Times New Roman" pitchFamily="18" charset="0"/>
            </a:endParaRPr>
          </a:p>
        </p:txBody>
      </p:sp>
      <p:sp>
        <p:nvSpPr>
          <p:cNvPr id="8" name="object 6"/>
          <p:cNvSpPr/>
          <p:nvPr/>
        </p:nvSpPr>
        <p:spPr>
          <a:xfrm>
            <a:off x="7740352" y="0"/>
            <a:ext cx="1360548" cy="915566"/>
          </a:xfrm>
          <a:prstGeom prst="rect">
            <a:avLst/>
          </a:prstGeom>
          <a:blipFill>
            <a:blip r:embed="rId4"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9" name="Image 5">
            <a:extLst>
              <a:ext uri="{FF2B5EF4-FFF2-40B4-BE49-F238E27FC236}">
                <a16:creationId xmlns:a16="http://schemas.microsoft.com/office/drawing/2014/main" xmlns="" id="{B639DCFB-E2E0-4270-AF4A-F0924888AA0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138517"/>
            <a:ext cx="5168928" cy="931024"/>
          </a:xfrm>
          <a:prstGeom prst="rect">
            <a:avLst/>
          </a:prstGeom>
          <a:noFill/>
        </p:spPr>
        <p:txBody>
          <a:bodyPr wrap="square" lIns="68580" tIns="34290" rIns="68580" bIns="34290">
            <a:spAutoFit/>
          </a:bodyPr>
          <a:lstStyle/>
          <a:p>
            <a:pPr algn="ctr"/>
            <a:r>
              <a:rPr lang="en-US" sz="2800" b="1" dirty="0">
                <a:ln w="0"/>
                <a:solidFill>
                  <a:schemeClr val="tx1"/>
                </a:solidFill>
                <a:latin typeface="Times New Roman" pitchFamily="18" charset="0"/>
                <a:cs typeface="Times New Roman" pitchFamily="18" charset="0"/>
              </a:rPr>
              <a:t>The </a:t>
            </a:r>
            <a:r>
              <a:rPr lang="en-US" sz="2800" b="1" dirty="0" smtClean="0">
                <a:ln w="0"/>
                <a:solidFill>
                  <a:schemeClr val="tx1"/>
                </a:solidFill>
                <a:latin typeface="Times New Roman" pitchFamily="18" charset="0"/>
                <a:cs typeface="Times New Roman" pitchFamily="18" charset="0"/>
              </a:rPr>
              <a:t>a</a:t>
            </a:r>
            <a:r>
              <a:rPr lang="en-US" sz="2800" b="1" dirty="0" smtClean="0">
                <a:ln w="0"/>
                <a:latin typeface="Times New Roman" pitchFamily="18" charset="0"/>
                <a:cs typeface="Times New Roman" pitchFamily="18" charset="0"/>
              </a:rPr>
              <a:t>dvantages of smart parking systems</a:t>
            </a:r>
            <a:endParaRPr lang="en-US" sz="2800" b="1" dirty="0">
              <a:ln w="0"/>
              <a:solidFill>
                <a:schemeClr val="tx1"/>
              </a:solidFill>
              <a:latin typeface="Times New Roman" pitchFamily="18" charset="0"/>
              <a:cs typeface="Times New Roman" pitchFamily="18" charset="0"/>
            </a:endParaRPr>
          </a:p>
        </p:txBody>
      </p:sp>
      <p:sp>
        <p:nvSpPr>
          <p:cNvPr id="3" name="TextBox 2"/>
          <p:cNvSpPr txBox="1"/>
          <p:nvPr/>
        </p:nvSpPr>
        <p:spPr>
          <a:xfrm>
            <a:off x="646741" y="1766440"/>
            <a:ext cx="5183192" cy="1215204"/>
          </a:xfrm>
          <a:prstGeom prst="rect">
            <a:avLst/>
          </a:prstGeom>
          <a:noFill/>
        </p:spPr>
        <p:txBody>
          <a:bodyPr wrap="square" rtlCol="0">
            <a:spAutoFit/>
          </a:bodyPr>
          <a:lstStyle/>
          <a:p>
            <a:pPr marL="214313" algn="just">
              <a:lnSpc>
                <a:spcPct val="114000"/>
              </a:lnSpc>
              <a:buClr>
                <a:schemeClr val="accent6">
                  <a:lumMod val="75000"/>
                </a:schemeClr>
              </a:buClr>
              <a:buFont typeface="Arial" panose="020B0604020202020204" pitchFamily="34" charset="0"/>
              <a:buChar char="•"/>
            </a:pPr>
            <a:r>
              <a:rPr lang="en-US" sz="1600" b="1" dirty="0">
                <a:latin typeface="Times New Roman" pitchFamily="18" charset="0"/>
                <a:cs typeface="Times New Roman" pitchFamily="18" charset="0"/>
              </a:rPr>
              <a:t>Streamlining traffic </a:t>
            </a:r>
            <a:r>
              <a:rPr lang="en-US" sz="1600" dirty="0">
                <a:latin typeface="Times New Roman" pitchFamily="18" charset="0"/>
                <a:cs typeface="Times New Roman" pitchFamily="18" charset="0"/>
              </a:rPr>
              <a:t>especially at peak </a:t>
            </a:r>
            <a:r>
              <a:rPr lang="en-US" sz="1600" dirty="0" smtClean="0">
                <a:latin typeface="Times New Roman" pitchFamily="18" charset="0"/>
                <a:cs typeface="Times New Roman" pitchFamily="18" charset="0"/>
              </a:rPr>
              <a:t>hours</a:t>
            </a:r>
            <a:endParaRPr lang="en-US" sz="1600" dirty="0">
              <a:latin typeface="Times New Roman" pitchFamily="18" charset="0"/>
              <a:cs typeface="Times New Roman" pitchFamily="18" charset="0"/>
            </a:endParaRPr>
          </a:p>
          <a:p>
            <a:pPr marL="214313" algn="just">
              <a:lnSpc>
                <a:spcPct val="114000"/>
              </a:lnSpc>
              <a:buClr>
                <a:schemeClr val="accent6">
                  <a:lumMod val="75000"/>
                </a:schemeClr>
              </a:buClr>
              <a:buFont typeface="Arial" panose="020B0604020202020204" pitchFamily="34" charset="0"/>
              <a:buChar char="•"/>
            </a:pPr>
            <a:r>
              <a:rPr lang="en-US" sz="1600" b="1" dirty="0" smtClean="0">
                <a:latin typeface="Times New Roman" pitchFamily="18" charset="0"/>
                <a:cs typeface="Times New Roman" pitchFamily="18" charset="0"/>
              </a:rPr>
              <a:t>Reducing </a:t>
            </a:r>
            <a:r>
              <a:rPr lang="en-US" sz="1600" b="1" dirty="0">
                <a:latin typeface="Times New Roman" pitchFamily="18" charset="0"/>
                <a:cs typeface="Times New Roman" pitchFamily="18" charset="0"/>
              </a:rPr>
              <a:t>search time for a parking space</a:t>
            </a:r>
          </a:p>
          <a:p>
            <a:pPr marL="214313" algn="just">
              <a:lnSpc>
                <a:spcPct val="114000"/>
              </a:lnSpc>
              <a:buClr>
                <a:schemeClr val="accent6">
                  <a:lumMod val="75000"/>
                </a:schemeClr>
              </a:buClr>
              <a:buFont typeface="Arial" panose="020B0604020202020204" pitchFamily="34" charset="0"/>
              <a:buChar char="•"/>
            </a:pPr>
            <a:r>
              <a:rPr lang="en-US" sz="1600" b="1" dirty="0">
                <a:latin typeface="Times New Roman" pitchFamily="18" charset="0"/>
                <a:cs typeface="Times New Roman" pitchFamily="18" charset="0"/>
              </a:rPr>
              <a:t>Reducing fuel cost </a:t>
            </a:r>
            <a:r>
              <a:rPr lang="en-US" sz="1600" dirty="0">
                <a:latin typeface="Times New Roman" pitchFamily="18" charset="0"/>
                <a:cs typeface="Times New Roman" pitchFamily="18" charset="0"/>
              </a:rPr>
              <a:t>with search for a parking space =&gt; </a:t>
            </a:r>
            <a:endParaRPr lang="en-US" sz="1600" dirty="0" smtClean="0">
              <a:latin typeface="Times New Roman" pitchFamily="18" charset="0"/>
              <a:cs typeface="Times New Roman" pitchFamily="18" charset="0"/>
            </a:endParaRPr>
          </a:p>
          <a:p>
            <a:pPr marL="214313" algn="just">
              <a:lnSpc>
                <a:spcPct val="114000"/>
              </a:lnSpc>
              <a:buClr>
                <a:schemeClr val="accent6">
                  <a:lumMod val="75000"/>
                </a:schemeClr>
              </a:buClr>
              <a:buFont typeface="Arial" panose="020B0604020202020204" pitchFamily="34" charset="0"/>
              <a:buChar char="•"/>
            </a:pPr>
            <a:r>
              <a:rPr lang="en-US" sz="1600" b="1" dirty="0" smtClean="0">
                <a:latin typeface="Times New Roman" pitchFamily="18" charset="0"/>
                <a:cs typeface="Times New Roman" pitchFamily="18" charset="0"/>
              </a:rPr>
              <a:t>reducing </a:t>
            </a:r>
            <a:r>
              <a:rPr lang="en-US" sz="1600" b="1" dirty="0">
                <a:latin typeface="Times New Roman" pitchFamily="18" charset="0"/>
                <a:cs typeface="Times New Roman" pitchFamily="18" charset="0"/>
              </a:rPr>
              <a:t>pollution </a:t>
            </a:r>
            <a:r>
              <a:rPr lang="en-US" sz="1600" dirty="0">
                <a:latin typeface="Times New Roman" pitchFamily="18" charset="0"/>
                <a:cs typeface="Times New Roman" pitchFamily="18" charset="0"/>
              </a:rPr>
              <a:t>and </a:t>
            </a:r>
            <a:r>
              <a:rPr lang="en-US" sz="1600" b="1" dirty="0">
                <a:latin typeface="Times New Roman" pitchFamily="18" charset="0"/>
                <a:cs typeface="Times New Roman" pitchFamily="18" charset="0"/>
              </a:rPr>
              <a:t>improving air quality.</a:t>
            </a:r>
            <a:endParaRPr lang="ro-RO" sz="1600" b="1"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1475656" y="3118259"/>
            <a:ext cx="4658101" cy="1973771"/>
          </a:xfrm>
          <a:prstGeom prst="ellipse">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329" y="1766440"/>
            <a:ext cx="2693669" cy="1543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2715" y="129445"/>
            <a:ext cx="2686050" cy="1531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2219" y="3435086"/>
            <a:ext cx="2638501" cy="1629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646741" y="1220426"/>
            <a:ext cx="4724370" cy="369332"/>
          </a:xfrm>
          <a:prstGeom prst="rect">
            <a:avLst/>
          </a:prstGeom>
          <a:noFill/>
        </p:spPr>
        <p:txBody>
          <a:bodyPr wrap="none" rtlCol="0">
            <a:spAutoFit/>
          </a:bodyPr>
          <a:lstStyle/>
          <a:p>
            <a:r>
              <a:rPr lang="en-US" sz="1800" dirty="0">
                <a:latin typeface="Times New Roman" pitchFamily="18" charset="0"/>
                <a:cs typeface="Times New Roman" pitchFamily="18" charset="0"/>
              </a:rPr>
              <a:t>Creating a </a:t>
            </a:r>
            <a:r>
              <a:rPr lang="ro-RO" sz="1800" b="1" dirty="0">
                <a:latin typeface="Times New Roman" pitchFamily="18" charset="0"/>
                <a:cs typeface="Times New Roman" pitchFamily="18" charset="0"/>
              </a:rPr>
              <a:t>Hardware-Software</a:t>
            </a:r>
            <a:r>
              <a:rPr lang="en-US" sz="1800" b="1" dirty="0">
                <a:latin typeface="Times New Roman" pitchFamily="18" charset="0"/>
                <a:cs typeface="Times New Roman" pitchFamily="18" charset="0"/>
              </a:rPr>
              <a:t> application </a:t>
            </a:r>
            <a:r>
              <a:rPr lang="en-US" sz="1800" dirty="0">
                <a:latin typeface="Times New Roman" pitchFamily="18" charset="0"/>
                <a:cs typeface="Times New Roman" pitchFamily="18" charset="0"/>
              </a:rPr>
              <a:t>for</a:t>
            </a:r>
            <a:r>
              <a:rPr lang="ro-RO" sz="180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p:txBody>
      </p:sp>
      <p:sp>
        <p:nvSpPr>
          <p:cNvPr id="11" name="object 6"/>
          <p:cNvSpPr/>
          <p:nvPr/>
        </p:nvSpPr>
        <p:spPr>
          <a:xfrm>
            <a:off x="-33533" y="4227934"/>
            <a:ext cx="1360548" cy="915566"/>
          </a:xfrm>
          <a:prstGeom prst="rect">
            <a:avLst/>
          </a:prstGeom>
          <a:blipFill>
            <a:blip r:embed="rId7"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2" name="Image 5">
            <a:extLst>
              <a:ext uri="{FF2B5EF4-FFF2-40B4-BE49-F238E27FC236}">
                <a16:creationId xmlns:a16="http://schemas.microsoft.com/office/drawing/2014/main" xmlns="" id="{B639DCFB-E2E0-4270-AF4A-F0924888AA0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7741368" y="4267076"/>
            <a:ext cx="1594599" cy="896962"/>
          </a:xfrm>
          <a:prstGeom prst="rect">
            <a:avLst/>
          </a:prstGeom>
        </p:spPr>
      </p:pic>
      <p:pic>
        <p:nvPicPr>
          <p:cNvPr id="13" name="Image 5">
            <a:extLst>
              <a:ext uri="{FF2B5EF4-FFF2-40B4-BE49-F238E27FC236}">
                <a16:creationId xmlns:a16="http://schemas.microsoft.com/office/drawing/2014/main" xmlns="" id="{B639DCFB-E2E0-4270-AF4A-F0924888AA0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757769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4" y="123478"/>
            <a:ext cx="8856984" cy="627300"/>
          </a:xfrm>
        </p:spPr>
        <p:txBody>
          <a:bodyPr/>
          <a:lstStyle/>
          <a:p>
            <a:r>
              <a:rPr lang="en-US" b="1" dirty="0" smtClean="0">
                <a:solidFill>
                  <a:schemeClr val="tx1"/>
                </a:solidFill>
                <a:latin typeface="Times New Roman" pitchFamily="18" charset="0"/>
                <a:cs typeface="Times New Roman" pitchFamily="18" charset="0"/>
              </a:rPr>
              <a:t>Purposes</a:t>
            </a:r>
            <a:endParaRPr lang="en-US" b="1" dirty="0">
              <a:solidFill>
                <a:schemeClr val="tx1"/>
              </a:solidFill>
              <a:latin typeface="Times New Roman" pitchFamily="18" charset="0"/>
              <a:cs typeface="Times New Roman" pitchFamily="18" charset="0"/>
            </a:endParaRPr>
          </a:p>
        </p:txBody>
      </p:sp>
      <p:sp>
        <p:nvSpPr>
          <p:cNvPr id="6" name="Google Shape;155;p32"/>
          <p:cNvSpPr txBox="1">
            <a:spLocks/>
          </p:cNvSpPr>
          <p:nvPr/>
        </p:nvSpPr>
        <p:spPr>
          <a:xfrm>
            <a:off x="381260" y="1493256"/>
            <a:ext cx="3744416" cy="108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eaLnBrk="1" hangingPunct="1">
              <a:lnSpc>
                <a:spcPct val="115000"/>
              </a:lnSpc>
              <a:spcBef>
                <a:spcPts val="0"/>
              </a:spcBef>
              <a:spcAft>
                <a:spcPts val="0"/>
              </a:spcAft>
              <a:buClr>
                <a:srgbClr val="434343"/>
              </a:buClr>
              <a:buSzPts val="1200"/>
              <a:buFont typeface="Lato Light"/>
              <a:buAutoNum type="arabicPeriod"/>
              <a:defRPr sz="1200" b="0" i="0" u="none" strike="noStrike" cap="none">
                <a:solidFill>
                  <a:schemeClr val="lt1"/>
                </a:solidFill>
                <a:latin typeface="Lato Light"/>
                <a:ea typeface="Lato Light"/>
                <a:cs typeface="Lato Light"/>
                <a:sym typeface="Lato Light"/>
              </a:defRPr>
            </a:lvl1pPr>
            <a:lvl2pPr marL="914400" marR="0" lvl="1"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2pPr>
            <a:lvl3pPr marL="1371600" marR="0" lvl="2"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3pPr>
            <a:lvl4pPr marL="1828800" marR="0" lvl="3"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4pPr>
            <a:lvl5pPr marL="2286000" marR="0" lvl="4"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5pPr>
            <a:lvl6pPr marL="2743200" marR="0" lvl="5" indent="-304800" algn="l" rtl="0" eaLnBrk="1" hangingPunct="1">
              <a:lnSpc>
                <a:spcPct val="115000"/>
              </a:lnSpc>
              <a:spcBef>
                <a:spcPts val="1600"/>
              </a:spcBef>
              <a:spcAft>
                <a:spcPts val="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6pPr>
            <a:lvl7pPr marL="3200400" marR="0" lvl="6" indent="-304800" algn="l" rtl="0" eaLnBrk="1" hangingPunct="1">
              <a:lnSpc>
                <a:spcPct val="115000"/>
              </a:lnSpc>
              <a:spcBef>
                <a:spcPts val="1600"/>
              </a:spcBef>
              <a:spcAft>
                <a:spcPts val="0"/>
              </a:spcAft>
              <a:buClr>
                <a:srgbClr val="434343"/>
              </a:buClr>
              <a:buSzPts val="1200"/>
              <a:buFont typeface="Roboto Condensed Light"/>
              <a:buAutoNum type="arabicPeriod"/>
              <a:defRPr sz="1400" b="0" i="0" u="none" strike="noStrike" cap="none">
                <a:solidFill>
                  <a:schemeClr val="lt1"/>
                </a:solidFill>
                <a:latin typeface="Lato Light"/>
                <a:ea typeface="Lato Light"/>
                <a:cs typeface="Lato Light"/>
                <a:sym typeface="Lato Light"/>
              </a:defRPr>
            </a:lvl7pPr>
            <a:lvl8pPr marL="3657600" marR="0" lvl="7" indent="-304800" algn="l" rtl="0" eaLnBrk="1" hangingPunct="1">
              <a:lnSpc>
                <a:spcPct val="115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Lato Light"/>
                <a:ea typeface="Lato Light"/>
                <a:cs typeface="Lato Light"/>
                <a:sym typeface="Lato Light"/>
              </a:defRPr>
            </a:lvl8pPr>
            <a:lvl9pPr marL="4114800" marR="0" lvl="8" indent="-304800" algn="l" rtl="0" eaLnBrk="1" hangingPunct="1">
              <a:lnSpc>
                <a:spcPct val="115000"/>
              </a:lnSpc>
              <a:spcBef>
                <a:spcPts val="1600"/>
              </a:spcBef>
              <a:spcAft>
                <a:spcPts val="1600"/>
              </a:spcAft>
              <a:buClr>
                <a:srgbClr val="434343"/>
              </a:buClr>
              <a:buSzPts val="1200"/>
              <a:buFont typeface="Roboto Condensed Light"/>
              <a:buAutoNum type="romanLcPeriod"/>
              <a:defRPr sz="1400" b="0" i="0" u="none" strike="noStrike" cap="none">
                <a:solidFill>
                  <a:schemeClr val="lt1"/>
                </a:solidFill>
                <a:latin typeface="Lato Light"/>
                <a:ea typeface="Lato Light"/>
                <a:cs typeface="Lato Light"/>
                <a:sym typeface="Lato Light"/>
              </a:defRPr>
            </a:lvl9pPr>
          </a:lstStyle>
          <a:p>
            <a:pPr marL="0" indent="0" algn="just">
              <a:buFont typeface="Lato Light"/>
              <a:buNone/>
            </a:pPr>
            <a:r>
              <a:rPr lang="en-US" sz="1600" dirty="0">
                <a:solidFill>
                  <a:schemeClr val="tx1"/>
                </a:solidFill>
                <a:latin typeface="Times New Roman" pitchFamily="18" charset="0"/>
                <a:cs typeface="Times New Roman" pitchFamily="18" charset="0"/>
              </a:rPr>
              <a:t>	</a:t>
            </a:r>
            <a:r>
              <a:rPr lang="en-US" sz="1600" dirty="0" smtClean="0">
                <a:solidFill>
                  <a:schemeClr val="tx1"/>
                </a:solidFill>
                <a:latin typeface="Times New Roman" pitchFamily="18" charset="0"/>
                <a:cs typeface="Times New Roman" pitchFamily="18" charset="0"/>
              </a:rPr>
              <a:t>To model the Mobile Robot to park at a specific place, and also at the first parking space it finds available. </a:t>
            </a:r>
            <a:endParaRPr lang="en-US" sz="1600" dirty="0">
              <a:solidFill>
                <a:schemeClr val="tx1"/>
              </a:solidFill>
              <a:latin typeface="Times New Roman" pitchFamily="18" charset="0"/>
              <a:cs typeface="Times New Roman" pitchFamily="18" charset="0"/>
            </a:endParaRPr>
          </a:p>
        </p:txBody>
      </p:sp>
      <p:sp>
        <p:nvSpPr>
          <p:cNvPr id="7" name="Google Shape;156;p32"/>
          <p:cNvSpPr txBox="1">
            <a:spLocks/>
          </p:cNvSpPr>
          <p:nvPr/>
        </p:nvSpPr>
        <p:spPr>
          <a:xfrm>
            <a:off x="3945446" y="1454758"/>
            <a:ext cx="12531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smtClean="0">
                <a:solidFill>
                  <a:schemeClr val="tx1"/>
                </a:solidFill>
                <a:latin typeface="Times New Roman" pitchFamily="18" charset="0"/>
                <a:cs typeface="Times New Roman" pitchFamily="18" charset="0"/>
              </a:rPr>
              <a:t>01</a:t>
            </a:r>
            <a:endParaRPr lang="en" sz="4000" dirty="0">
              <a:solidFill>
                <a:schemeClr val="tx1"/>
              </a:solidFill>
              <a:latin typeface="Times New Roman" pitchFamily="18" charset="0"/>
              <a:cs typeface="Times New Roman" pitchFamily="18" charset="0"/>
            </a:endParaRPr>
          </a:p>
        </p:txBody>
      </p:sp>
      <p:sp>
        <p:nvSpPr>
          <p:cNvPr id="9" name="Google Shape;157;p32"/>
          <p:cNvSpPr txBox="1">
            <a:spLocks/>
          </p:cNvSpPr>
          <p:nvPr/>
        </p:nvSpPr>
        <p:spPr>
          <a:xfrm>
            <a:off x="611560" y="3513300"/>
            <a:ext cx="3528392" cy="85865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Font typeface="Lato Light"/>
              <a:buNone/>
            </a:pPr>
            <a:r>
              <a:rPr lang="en-US" sz="1600" dirty="0">
                <a:solidFill>
                  <a:schemeClr val="tx1"/>
                </a:solidFill>
                <a:latin typeface="Times New Roman" pitchFamily="18" charset="0"/>
                <a:cs typeface="Times New Roman" pitchFamily="18" charset="0"/>
              </a:rPr>
              <a:t>	</a:t>
            </a:r>
            <a:r>
              <a:rPr lang="en-US" sz="1600" dirty="0" smtClean="0">
                <a:solidFill>
                  <a:schemeClr val="tx1"/>
                </a:solidFill>
                <a:latin typeface="Times New Roman" pitchFamily="18" charset="0"/>
                <a:cs typeface="Times New Roman" pitchFamily="18" charset="0"/>
              </a:rPr>
              <a:t>To use the suit of modeling tools provided by the University of Vienna.</a:t>
            </a:r>
            <a:endParaRPr lang="en-US" sz="1600" dirty="0">
              <a:solidFill>
                <a:schemeClr val="tx1"/>
              </a:solidFill>
              <a:latin typeface="Times New Roman" pitchFamily="18" charset="0"/>
              <a:cs typeface="Times New Roman" pitchFamily="18" charset="0"/>
            </a:endParaRPr>
          </a:p>
        </p:txBody>
      </p:sp>
      <p:sp>
        <p:nvSpPr>
          <p:cNvPr id="10" name="Google Shape;158;p32"/>
          <p:cNvSpPr txBox="1">
            <a:spLocks/>
          </p:cNvSpPr>
          <p:nvPr/>
        </p:nvSpPr>
        <p:spPr>
          <a:xfrm>
            <a:off x="3945446" y="2571750"/>
            <a:ext cx="12531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smtClean="0">
                <a:solidFill>
                  <a:schemeClr val="tx1"/>
                </a:solidFill>
                <a:latin typeface="Times New Roman" pitchFamily="18" charset="0"/>
                <a:cs typeface="Times New Roman" pitchFamily="18" charset="0"/>
              </a:rPr>
              <a:t>02</a:t>
            </a:r>
            <a:endParaRPr lang="en" sz="4000" dirty="0">
              <a:solidFill>
                <a:schemeClr val="tx1"/>
              </a:solidFill>
              <a:latin typeface="Times New Roman" pitchFamily="18" charset="0"/>
              <a:cs typeface="Times New Roman" pitchFamily="18" charset="0"/>
            </a:endParaRPr>
          </a:p>
        </p:txBody>
      </p:sp>
      <p:sp>
        <p:nvSpPr>
          <p:cNvPr id="12" name="Google Shape;160;p32"/>
          <p:cNvSpPr txBox="1">
            <a:spLocks/>
          </p:cNvSpPr>
          <p:nvPr/>
        </p:nvSpPr>
        <p:spPr>
          <a:xfrm>
            <a:off x="5088092" y="2643758"/>
            <a:ext cx="3444348" cy="47212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Font typeface="Lato Light"/>
              <a:buNone/>
            </a:pPr>
            <a:r>
              <a:rPr lang="en-US" sz="1600" dirty="0" smtClean="0">
                <a:solidFill>
                  <a:schemeClr val="tx1"/>
                </a:solidFill>
                <a:latin typeface="Times New Roman" pitchFamily="18" charset="0"/>
                <a:cs typeface="Times New Roman" pitchFamily="18" charset="0"/>
              </a:rPr>
              <a:t>To use the modeling languages.</a:t>
            </a:r>
            <a:endParaRPr lang="en-US" sz="1600" dirty="0">
              <a:solidFill>
                <a:schemeClr val="tx1"/>
              </a:solidFill>
              <a:latin typeface="Times New Roman" pitchFamily="18" charset="0"/>
              <a:cs typeface="Times New Roman" pitchFamily="18" charset="0"/>
            </a:endParaRPr>
          </a:p>
        </p:txBody>
      </p:sp>
      <p:sp>
        <p:nvSpPr>
          <p:cNvPr id="13" name="Google Shape;161;p32"/>
          <p:cNvSpPr txBox="1">
            <a:spLocks/>
          </p:cNvSpPr>
          <p:nvPr/>
        </p:nvSpPr>
        <p:spPr>
          <a:xfrm>
            <a:off x="3945446" y="3595922"/>
            <a:ext cx="12531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smtClean="0">
                <a:solidFill>
                  <a:schemeClr val="tx1"/>
                </a:solidFill>
                <a:latin typeface="Times New Roman" pitchFamily="18" charset="0"/>
                <a:cs typeface="Times New Roman" pitchFamily="18" charset="0"/>
              </a:rPr>
              <a:t>03</a:t>
            </a:r>
            <a:endParaRPr lang="en" sz="40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867894"/>
            <a:ext cx="24955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rved Down Arrow 13"/>
          <p:cNvSpPr/>
          <p:nvPr/>
        </p:nvSpPr>
        <p:spPr>
          <a:xfrm>
            <a:off x="5088092" y="3513300"/>
            <a:ext cx="852060" cy="2817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275" y="254968"/>
            <a:ext cx="1737587" cy="2316782"/>
          </a:xfrm>
          <a:prstGeom prst="rect">
            <a:avLst/>
          </a:prstGeom>
        </p:spPr>
      </p:pic>
      <p:sp>
        <p:nvSpPr>
          <p:cNvPr id="16" name="object 6"/>
          <p:cNvSpPr/>
          <p:nvPr/>
        </p:nvSpPr>
        <p:spPr>
          <a:xfrm>
            <a:off x="7740352" y="0"/>
            <a:ext cx="1360548" cy="915566"/>
          </a:xfrm>
          <a:prstGeom prst="rect">
            <a:avLst/>
          </a:prstGeom>
          <a:blipFill>
            <a:blip r:embed="rId4"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 name="Image 5">
            <a:extLst>
              <a:ext uri="{FF2B5EF4-FFF2-40B4-BE49-F238E27FC236}">
                <a16:creationId xmlns:a16="http://schemas.microsoft.com/office/drawing/2014/main" xmlns="" id="{B639DCFB-E2E0-4270-AF4A-F0924888AA0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23580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4250"/>
            <a:ext cx="8712968" cy="627300"/>
          </a:xfrm>
        </p:spPr>
        <p:txBody>
          <a:bodyPr/>
          <a:lstStyle/>
          <a:p>
            <a:r>
              <a:rPr lang="en-US" b="1" dirty="0" smtClean="0">
                <a:solidFill>
                  <a:schemeClr val="tx1"/>
                </a:solidFill>
                <a:latin typeface="Times New Roman" pitchFamily="18" charset="0"/>
                <a:cs typeface="Times New Roman" pitchFamily="18" charset="0"/>
              </a:rPr>
              <a:t>Used Approach</a:t>
            </a:r>
            <a:endParaRPr lang="en-US" b="1" dirty="0">
              <a:solidFill>
                <a:schemeClr val="tx1"/>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385" y="1175252"/>
            <a:ext cx="5229930" cy="326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4999809" y="1399150"/>
            <a:ext cx="1944216" cy="2959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4999809" y="2443887"/>
            <a:ext cx="1944216" cy="2959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4999809" y="3567263"/>
            <a:ext cx="1944216" cy="2959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260" y="1061012"/>
            <a:ext cx="800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260" y="2063517"/>
            <a:ext cx="800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122" y="3219600"/>
            <a:ext cx="7143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6250868" y="4500632"/>
            <a:ext cx="659483"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982359" y="4403888"/>
            <a:ext cx="1982129" cy="400110"/>
          </a:xfrm>
          <a:prstGeom prst="rect">
            <a:avLst/>
          </a:prstGeom>
          <a:noFill/>
        </p:spPr>
        <p:txBody>
          <a:bodyPr wrap="square" rtlCol="0">
            <a:spAutoFit/>
          </a:bodyPr>
          <a:lstStyle/>
          <a:p>
            <a:r>
              <a:rPr lang="en-US" sz="2000" dirty="0" smtClean="0"/>
              <a:t>2 SCENARIOS</a:t>
            </a:r>
            <a:endParaRPr lang="en-US" sz="2000" dirty="0"/>
          </a:p>
        </p:txBody>
      </p:sp>
      <p:sp>
        <p:nvSpPr>
          <p:cNvPr id="17" name="object 6"/>
          <p:cNvSpPr/>
          <p:nvPr/>
        </p:nvSpPr>
        <p:spPr>
          <a:xfrm>
            <a:off x="7740352" y="0"/>
            <a:ext cx="1360548" cy="915566"/>
          </a:xfrm>
          <a:prstGeom prst="rect">
            <a:avLst/>
          </a:prstGeom>
          <a:blipFill>
            <a:blip r:embed="rId5"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 name="Image 5">
            <a:extLst>
              <a:ext uri="{FF2B5EF4-FFF2-40B4-BE49-F238E27FC236}">
                <a16:creationId xmlns:a16="http://schemas.microsoft.com/office/drawing/2014/main" xmlns="" id="{B639DCFB-E2E0-4270-AF4A-F0924888AA0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73625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3000"/>
                                  </p:stCondLst>
                                  <p:childTnLst>
                                    <p:set>
                                      <p:cBhvr>
                                        <p:cTn id="16" dur="1" fill="hold">
                                          <p:stCondLst>
                                            <p:cond delay="0"/>
                                          </p:stCondLst>
                                        </p:cTn>
                                        <p:tgtEl>
                                          <p:spTgt spid="2053"/>
                                        </p:tgtEl>
                                        <p:attrNameLst>
                                          <p:attrName>style.visibility</p:attrName>
                                        </p:attrNameLst>
                                      </p:cBhvr>
                                      <p:to>
                                        <p:strVal val="visible"/>
                                      </p:to>
                                    </p:set>
                                  </p:childTnLst>
                                </p:cTn>
                              </p:par>
                              <p:par>
                                <p:cTn id="17" presetID="1" presetClass="entr" presetSubtype="0" fill="hold" grpId="0" nodeType="withEffect">
                                  <p:stCondLst>
                                    <p:cond delay="70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70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79;p34"/>
          <p:cNvSpPr/>
          <p:nvPr/>
        </p:nvSpPr>
        <p:spPr>
          <a:xfrm>
            <a:off x="2155735" y="1929716"/>
            <a:ext cx="1678220" cy="1452784"/>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itchFamily="18" charset="0"/>
              <a:cs typeface="Times New Roman" pitchFamily="18" charset="0"/>
            </a:endParaRPr>
          </a:p>
        </p:txBody>
      </p:sp>
      <p:sp>
        <p:nvSpPr>
          <p:cNvPr id="16" name="Google Shape;186;p34"/>
          <p:cNvSpPr txBox="1">
            <a:spLocks noGrp="1"/>
          </p:cNvSpPr>
          <p:nvPr>
            <p:ph type="title"/>
          </p:nvPr>
        </p:nvSpPr>
        <p:spPr>
          <a:xfrm>
            <a:off x="1494413" y="171433"/>
            <a:ext cx="683441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solidFill>
                  <a:schemeClr val="tx1"/>
                </a:solidFill>
                <a:latin typeface="Times New Roman" pitchFamily="18" charset="0"/>
                <a:cs typeface="Times New Roman" pitchFamily="18" charset="0"/>
              </a:rPr>
              <a:t>Design Thinking</a:t>
            </a:r>
            <a:endParaRPr b="1" dirty="0">
              <a:solidFill>
                <a:schemeClr val="tx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135" y="2931790"/>
            <a:ext cx="3280954" cy="175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F:\Licenta\Licenta\DOCUMENTATIE\Poze\WhatsApp Image 2020-06-13 at 17.25.52 (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964" y="1968654"/>
            <a:ext cx="2617455" cy="1963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883" y="2934245"/>
            <a:ext cx="3835457" cy="180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F:\Licenta\Licenta\DOCUMENTATIE\Poze\S2M web view scenari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60" y="912992"/>
            <a:ext cx="3448765" cy="17616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Licenta\Licenta\DOCUMENTATIE\Poze\WhatsApp Image 2020-06-13 at 17.25.52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411" y="1956896"/>
            <a:ext cx="2602008" cy="195150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51" y="2859782"/>
            <a:ext cx="3835289" cy="195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F:\Licenta\Licenta\DOCUMENTATIE\Poze\WhatsApp Image 2020-06-13 at 17.25.52.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870" y="1956896"/>
            <a:ext cx="2722043" cy="2041532"/>
          </a:xfrm>
          <a:prstGeom prst="rect">
            <a:avLst/>
          </a:prstGeom>
          <a:noFill/>
          <a:extLst>
            <a:ext uri="{909E8E84-426E-40DD-AFC4-6F175D3DCCD1}">
              <a14:hiddenFill xmlns:a14="http://schemas.microsoft.com/office/drawing/2010/main">
                <a:solidFill>
                  <a:srgbClr val="FFFFFF"/>
                </a:solidFill>
              </a14:hiddenFill>
            </a:ext>
          </a:extLst>
        </p:spPr>
      </p:pic>
      <p:sp>
        <p:nvSpPr>
          <p:cNvPr id="17" name="Curved Down Arrow 16"/>
          <p:cNvSpPr/>
          <p:nvPr/>
        </p:nvSpPr>
        <p:spPr>
          <a:xfrm>
            <a:off x="3851920" y="2283718"/>
            <a:ext cx="1656184" cy="5551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bject 6"/>
          <p:cNvSpPr/>
          <p:nvPr/>
        </p:nvSpPr>
        <p:spPr>
          <a:xfrm>
            <a:off x="7740352" y="0"/>
            <a:ext cx="1360548" cy="915566"/>
          </a:xfrm>
          <a:prstGeom prst="rect">
            <a:avLst/>
          </a:prstGeom>
          <a:blipFill>
            <a:blip r:embed="rId9"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 name="Image 5">
            <a:extLst>
              <a:ext uri="{FF2B5EF4-FFF2-40B4-BE49-F238E27FC236}">
                <a16:creationId xmlns:a16="http://schemas.microsoft.com/office/drawing/2014/main" xmlns="" id="{B639DCFB-E2E0-4270-AF4A-F0924888AA0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21714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032" y="3137419"/>
            <a:ext cx="3835289" cy="195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007" y="1123870"/>
            <a:ext cx="3835457" cy="180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03" y="1148351"/>
            <a:ext cx="3280954" cy="175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801473" y="1816394"/>
            <a:ext cx="967518" cy="25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rot="10800000">
            <a:off x="6641200" y="3075806"/>
            <a:ext cx="648072" cy="10801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Google Shape;146;p31"/>
          <p:cNvSpPr txBox="1">
            <a:spLocks/>
          </p:cNvSpPr>
          <p:nvPr/>
        </p:nvSpPr>
        <p:spPr>
          <a:xfrm>
            <a:off x="807112" y="680188"/>
            <a:ext cx="2233687" cy="3793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800" b="1" dirty="0" smtClean="0">
                <a:solidFill>
                  <a:schemeClr val="tx1"/>
                </a:solidFill>
                <a:latin typeface="Times New Roman" pitchFamily="18" charset="0"/>
                <a:cs typeface="Times New Roman" pitchFamily="18" charset="0"/>
              </a:rPr>
              <a:t>Scene 1: Get the car</a:t>
            </a:r>
          </a:p>
          <a:p>
            <a:pPr algn="r">
              <a:spcBef>
                <a:spcPts val="1600"/>
              </a:spcBef>
            </a:pPr>
            <a:endParaRPr lang="en-US" sz="1800" b="1" dirty="0">
              <a:solidFill>
                <a:schemeClr val="tx1"/>
              </a:solidFill>
              <a:latin typeface="Times New Roman" pitchFamily="18" charset="0"/>
              <a:cs typeface="Times New Roman" pitchFamily="18" charset="0"/>
            </a:endParaRPr>
          </a:p>
        </p:txBody>
      </p:sp>
      <p:sp>
        <p:nvSpPr>
          <p:cNvPr id="11" name="Google Shape;146;p31"/>
          <p:cNvSpPr txBox="1">
            <a:spLocks/>
          </p:cNvSpPr>
          <p:nvPr/>
        </p:nvSpPr>
        <p:spPr>
          <a:xfrm>
            <a:off x="5004048" y="673571"/>
            <a:ext cx="2798970" cy="3860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800" b="1" dirty="0" smtClean="0">
                <a:solidFill>
                  <a:schemeClr val="tx1"/>
                </a:solidFill>
                <a:latin typeface="Times New Roman" pitchFamily="18" charset="0"/>
                <a:cs typeface="Times New Roman" pitchFamily="18" charset="0"/>
              </a:rPr>
              <a:t>Scene 2: Drive to the city</a:t>
            </a:r>
          </a:p>
          <a:p>
            <a:pPr algn="r">
              <a:spcBef>
                <a:spcPts val="1600"/>
              </a:spcBef>
            </a:pPr>
            <a:endParaRPr lang="en-US" sz="1800" b="1" dirty="0">
              <a:solidFill>
                <a:schemeClr val="tx1"/>
              </a:solidFill>
              <a:latin typeface="Times New Roman" pitchFamily="18" charset="0"/>
              <a:cs typeface="Times New Roman" pitchFamily="18" charset="0"/>
            </a:endParaRPr>
          </a:p>
        </p:txBody>
      </p:sp>
      <p:sp>
        <p:nvSpPr>
          <p:cNvPr id="12" name="Google Shape;146;p31"/>
          <p:cNvSpPr txBox="1">
            <a:spLocks/>
          </p:cNvSpPr>
          <p:nvPr/>
        </p:nvSpPr>
        <p:spPr>
          <a:xfrm>
            <a:off x="3032536" y="2807776"/>
            <a:ext cx="2485715" cy="484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800" b="1" dirty="0" smtClean="0">
                <a:solidFill>
                  <a:schemeClr val="tx1"/>
                </a:solidFill>
                <a:latin typeface="Times New Roman" pitchFamily="18" charset="0"/>
                <a:cs typeface="Times New Roman" pitchFamily="18" charset="0"/>
              </a:rPr>
              <a:t>Scene 3: Park the car</a:t>
            </a:r>
          </a:p>
          <a:p>
            <a:pPr algn="r">
              <a:spcBef>
                <a:spcPts val="1600"/>
              </a:spcBef>
            </a:pPr>
            <a:endParaRPr lang="en-US" sz="1800" b="1" dirty="0">
              <a:solidFill>
                <a:schemeClr val="tx1"/>
              </a:solidFill>
              <a:latin typeface="Times New Roman" pitchFamily="18" charset="0"/>
              <a:cs typeface="Times New Roman" pitchFamily="18" charset="0"/>
            </a:endParaRPr>
          </a:p>
        </p:txBody>
      </p:sp>
      <p:sp>
        <p:nvSpPr>
          <p:cNvPr id="15" name="object 6"/>
          <p:cNvSpPr/>
          <p:nvPr/>
        </p:nvSpPr>
        <p:spPr>
          <a:xfrm>
            <a:off x="7740352" y="0"/>
            <a:ext cx="1360548" cy="915566"/>
          </a:xfrm>
          <a:prstGeom prst="rect">
            <a:avLst/>
          </a:prstGeom>
          <a:blipFill>
            <a:blip r:embed="rId5"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 name="Image 5">
            <a:extLst>
              <a:ext uri="{FF2B5EF4-FFF2-40B4-BE49-F238E27FC236}">
                <a16:creationId xmlns:a16="http://schemas.microsoft.com/office/drawing/2014/main" xmlns="" id="{B639DCFB-E2E0-4270-AF4A-F0924888AA0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1479152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86;p34"/>
          <p:cNvSpPr txBox="1">
            <a:spLocks noGrp="1"/>
          </p:cNvSpPr>
          <p:nvPr>
            <p:ph type="title"/>
          </p:nvPr>
        </p:nvSpPr>
        <p:spPr>
          <a:xfrm>
            <a:off x="1055249" y="54229"/>
            <a:ext cx="6922158"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dirty="0" smtClean="0">
                <a:solidFill>
                  <a:schemeClr val="tx1"/>
                </a:solidFill>
                <a:latin typeface="Times New Roman" pitchFamily="18" charset="0"/>
                <a:cs typeface="Times New Roman" pitchFamily="18" charset="0"/>
              </a:rPr>
              <a:t>Conceptual Modeling</a:t>
            </a:r>
            <a:endParaRPr b="1" dirty="0">
              <a:solidFill>
                <a:schemeClr val="tx1"/>
              </a:solidFill>
              <a:latin typeface="Times New Roman" pitchFamily="18" charset="0"/>
              <a:cs typeface="Times New Roman" pitchFamily="18" charset="0"/>
            </a:endParaRPr>
          </a:p>
        </p:txBody>
      </p:sp>
      <p:pic>
        <p:nvPicPr>
          <p:cNvPr id="4099" name="Picture 3" descr="conceptual modelling le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679" y="1069206"/>
            <a:ext cx="2153419" cy="133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69206"/>
            <a:ext cx="404018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572" y="3131914"/>
            <a:ext cx="5403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5616" y="2571750"/>
            <a:ext cx="93610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nt-Up Arrow 7"/>
          <p:cNvSpPr/>
          <p:nvPr/>
        </p:nvSpPr>
        <p:spPr>
          <a:xfrm rot="5400000">
            <a:off x="1753593" y="2590342"/>
            <a:ext cx="558268" cy="196275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p:cNvSpPr/>
          <p:nvPr/>
        </p:nvSpPr>
        <p:spPr>
          <a:xfrm>
            <a:off x="7740352" y="0"/>
            <a:ext cx="1360548" cy="915566"/>
          </a:xfrm>
          <a:prstGeom prst="rect">
            <a:avLst/>
          </a:prstGeom>
          <a:blipFill>
            <a:blip r:embed="rId5"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2" name="Image 5">
            <a:extLst>
              <a:ext uri="{FF2B5EF4-FFF2-40B4-BE49-F238E27FC236}">
                <a16:creationId xmlns:a16="http://schemas.microsoft.com/office/drawing/2014/main" xmlns="" id="{B639DCFB-E2E0-4270-AF4A-F0924888AA0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3650604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39626"/>
            <a:ext cx="5403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080" y="2855962"/>
            <a:ext cx="5091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193" y="4117627"/>
            <a:ext cx="53228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4534372" y="2499742"/>
            <a:ext cx="25365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554810" y="3723878"/>
            <a:ext cx="25365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13" y="1995686"/>
            <a:ext cx="851751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146;p31"/>
          <p:cNvSpPr txBox="1">
            <a:spLocks/>
          </p:cNvSpPr>
          <p:nvPr/>
        </p:nvSpPr>
        <p:spPr>
          <a:xfrm>
            <a:off x="467544" y="1463535"/>
            <a:ext cx="2233687" cy="3793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b="1" dirty="0" smtClean="0">
                <a:solidFill>
                  <a:schemeClr val="tx1"/>
                </a:solidFill>
                <a:latin typeface="Times New Roman" pitchFamily="18" charset="0"/>
                <a:cs typeface="Times New Roman" pitchFamily="18" charset="0"/>
              </a:rPr>
              <a:t>Story Board</a:t>
            </a:r>
          </a:p>
          <a:p>
            <a:pPr algn="r">
              <a:spcBef>
                <a:spcPts val="1600"/>
              </a:spcBef>
            </a:pPr>
            <a:endParaRPr lang="en-US" sz="2800" b="1" dirty="0">
              <a:solidFill>
                <a:schemeClr val="tx1"/>
              </a:solidFill>
              <a:latin typeface="Times New Roman" pitchFamily="18" charset="0"/>
              <a:cs typeface="Times New Roman" pitchFamily="18" charset="0"/>
            </a:endParaRPr>
          </a:p>
        </p:txBody>
      </p:sp>
      <p:sp>
        <p:nvSpPr>
          <p:cNvPr id="13" name="object 6"/>
          <p:cNvSpPr/>
          <p:nvPr/>
        </p:nvSpPr>
        <p:spPr>
          <a:xfrm>
            <a:off x="7740352" y="0"/>
            <a:ext cx="1360548" cy="915566"/>
          </a:xfrm>
          <a:prstGeom prst="rect">
            <a:avLst/>
          </a:prstGeom>
          <a:blipFill>
            <a:blip r:embed="rId6" cstate="print"/>
            <a:stretch>
              <a:fillRect/>
            </a:stretch>
          </a:blipFill>
        </p:spPr>
        <p:txBody>
          <a:bodyPr wrap="square" lIns="0" tIns="0" rIns="0" bIns="0" rtlCol="0"/>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4" name="Image 5">
            <a:extLst>
              <a:ext uri="{FF2B5EF4-FFF2-40B4-BE49-F238E27FC236}">
                <a16:creationId xmlns:a16="http://schemas.microsoft.com/office/drawing/2014/main" xmlns="" id="{B639DCFB-E2E0-4270-AF4A-F0924888AA0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4603" y1="49296" x2="24603" y2="49296"/>
                        <a14:foregroundMark x1="49048" y1="72113" x2="49048" y2="72113"/>
                        <a14:foregroundMark x1="35873" y1="73803" x2="35873" y2="73803"/>
                        <a14:foregroundMark x1="27619" y1="74366" x2="27619" y2="74366"/>
                        <a14:foregroundMark x1="16032" y1="74648" x2="16032" y2="74648"/>
                        <a14:foregroundMark x1="15873" y1="54366" x2="15873" y2="54366"/>
                        <a14:foregroundMark x1="22540" y1="74930" x2="22540" y2="74930"/>
                        <a14:foregroundMark x1="32540" y1="74648" x2="32540" y2="74648"/>
                        <a14:foregroundMark x1="40635" y1="74930" x2="40635" y2="74930"/>
                        <a14:foregroundMark x1="40159" y1="71831" x2="40159" y2="71831"/>
                        <a14:foregroundMark x1="40794" y1="77183" x2="40794" y2="77183"/>
                        <a14:foregroundMark x1="41746" y1="79718" x2="41746" y2="79718"/>
                        <a14:foregroundMark x1="39683" y1="79718" x2="39683" y2="79718"/>
                        <a14:foregroundMark x1="20794" y1="72113" x2="20794" y2="72113"/>
                        <a14:foregroundMark x1="57302" y1="76901" x2="57302" y2="76901"/>
                        <a14:foregroundMark x1="66190" y1="77465" x2="66190" y2="77465"/>
                        <a14:foregroundMark x1="75079" y1="77465" x2="75079" y2="77465"/>
                        <a14:foregroundMark x1="81905" y1="76901" x2="81905" y2="76901"/>
                        <a14:foregroundMark x1="85397" y1="76901" x2="85397" y2="76901"/>
                        <a14:foregroundMark x1="84921" y1="82254" x2="84921" y2="82254"/>
                        <a14:foregroundMark x1="62063" y1="82254" x2="62063" y2="82254"/>
                        <a14:foregroundMark x1="70000" y1="82254" x2="70000" y2="82254"/>
                        <a14:foregroundMark x1="74921" y1="81690" x2="74921" y2="81690"/>
                        <a14:foregroundMark x1="78571" y1="81972" x2="78571" y2="81972"/>
                        <a14:foregroundMark x1="60635" y1="76056" x2="60635" y2="76056"/>
                        <a14:foregroundMark x1="63175" y1="77183" x2="63175" y2="77183"/>
                      </a14:backgroundRemoval>
                    </a14:imgEffect>
                  </a14:imgLayer>
                </a14:imgProps>
              </a:ext>
              <a:ext uri="{28A0092B-C50C-407E-A947-70E740481C1C}">
                <a14:useLocalDpi xmlns:a14="http://schemas.microsoft.com/office/drawing/2010/main" val="0"/>
              </a:ext>
            </a:extLst>
          </a:blip>
          <a:stretch>
            <a:fillRect/>
          </a:stretch>
        </p:blipFill>
        <p:spPr>
          <a:xfrm>
            <a:off x="32517" y="18604"/>
            <a:ext cx="1594599" cy="896962"/>
          </a:xfrm>
          <a:prstGeom prst="rect">
            <a:avLst/>
          </a:prstGeom>
        </p:spPr>
      </p:pic>
    </p:spTree>
    <p:extLst>
      <p:ext uri="{BB962C8B-B14F-4D97-AF65-F5344CB8AC3E}">
        <p14:creationId xmlns:p14="http://schemas.microsoft.com/office/powerpoint/2010/main" val="37790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5122"/>
                                        </p:tgtEl>
                                        <p:attrNameLst>
                                          <p:attrName>ppt_w</p:attrName>
                                        </p:attrNameLst>
                                      </p:cBhvr>
                                      <p:tavLst>
                                        <p:tav tm="0">
                                          <p:val>
                                            <p:strVal val="ppt_w"/>
                                          </p:val>
                                        </p:tav>
                                        <p:tav tm="100000">
                                          <p:val>
                                            <p:fltVal val="0"/>
                                          </p:val>
                                        </p:tav>
                                      </p:tavLst>
                                    </p:anim>
                                    <p:anim calcmode="lin" valueType="num">
                                      <p:cBhvr>
                                        <p:cTn id="17" dur="500"/>
                                        <p:tgtEl>
                                          <p:spTgt spid="5122"/>
                                        </p:tgtEl>
                                        <p:attrNameLst>
                                          <p:attrName>ppt_h</p:attrName>
                                        </p:attrNameLst>
                                      </p:cBhvr>
                                      <p:tavLst>
                                        <p:tav tm="0">
                                          <p:val>
                                            <p:strVal val="ppt_h"/>
                                          </p:val>
                                        </p:tav>
                                        <p:tav tm="100000">
                                          <p:val>
                                            <p:fltVal val="0"/>
                                          </p:val>
                                        </p:tav>
                                      </p:tavLst>
                                    </p:anim>
                                    <p:animEffect transition="out" filter="fade">
                                      <p:cBhvr>
                                        <p:cTn id="18" dur="500"/>
                                        <p:tgtEl>
                                          <p:spTgt spid="5122"/>
                                        </p:tgtEl>
                                      </p:cBhvr>
                                    </p:animEffect>
                                    <p:set>
                                      <p:cBhvr>
                                        <p:cTn id="19" dur="1" fill="hold">
                                          <p:stCondLst>
                                            <p:cond delay="499"/>
                                          </p:stCondLst>
                                        </p:cTn>
                                        <p:tgtEl>
                                          <p:spTgt spid="5122"/>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5123"/>
                                        </p:tgtEl>
                                        <p:attrNameLst>
                                          <p:attrName>ppt_w</p:attrName>
                                        </p:attrNameLst>
                                      </p:cBhvr>
                                      <p:tavLst>
                                        <p:tav tm="0">
                                          <p:val>
                                            <p:strVal val="ppt_w"/>
                                          </p:val>
                                        </p:tav>
                                        <p:tav tm="100000">
                                          <p:val>
                                            <p:fltVal val="0"/>
                                          </p:val>
                                        </p:tav>
                                      </p:tavLst>
                                    </p:anim>
                                    <p:anim calcmode="lin" valueType="num">
                                      <p:cBhvr>
                                        <p:cTn id="27" dur="500"/>
                                        <p:tgtEl>
                                          <p:spTgt spid="5123"/>
                                        </p:tgtEl>
                                        <p:attrNameLst>
                                          <p:attrName>ppt_h</p:attrName>
                                        </p:attrNameLst>
                                      </p:cBhvr>
                                      <p:tavLst>
                                        <p:tav tm="0">
                                          <p:val>
                                            <p:strVal val="ppt_h"/>
                                          </p:val>
                                        </p:tav>
                                        <p:tav tm="100000">
                                          <p:val>
                                            <p:fltVal val="0"/>
                                          </p:val>
                                        </p:tav>
                                      </p:tavLst>
                                    </p:anim>
                                    <p:animEffect transition="out" filter="fade">
                                      <p:cBhvr>
                                        <p:cTn id="28" dur="500"/>
                                        <p:tgtEl>
                                          <p:spTgt spid="5123"/>
                                        </p:tgtEl>
                                      </p:cBhvr>
                                    </p:animEffect>
                                    <p:set>
                                      <p:cBhvr>
                                        <p:cTn id="29" dur="1" fill="hold">
                                          <p:stCondLst>
                                            <p:cond delay="499"/>
                                          </p:stCondLst>
                                        </p:cTn>
                                        <p:tgtEl>
                                          <p:spTgt spid="5123"/>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Lst>
  </p:timing>
</p:sld>
</file>

<file path=ppt/theme/theme1.xml><?xml version="1.0" encoding="utf-8"?>
<a:theme xmlns:a="http://schemas.openxmlformats.org/drawingml/2006/main" name="ThemeLicenta">
  <a:themeElements>
    <a:clrScheme name="Simple Light">
      <a:dk1>
        <a:srgbClr val="2E2E2E"/>
      </a:dk1>
      <a:lt1>
        <a:srgbClr val="FFFFFF"/>
      </a:lt1>
      <a:dk2>
        <a:srgbClr val="595959"/>
      </a:dk2>
      <a:lt2>
        <a:srgbClr val="CCCCCC"/>
      </a:lt2>
      <a:accent1>
        <a:srgbClr val="C9A95E"/>
      </a:accent1>
      <a:accent2>
        <a:srgbClr val="212121"/>
      </a:accent2>
      <a:accent3>
        <a:srgbClr val="DDB453"/>
      </a:accent3>
      <a:accent4>
        <a:srgbClr val="DFC17B"/>
      </a:accent4>
      <a:accent5>
        <a:srgbClr val="6D551D"/>
      </a:accent5>
      <a:accent6>
        <a:srgbClr val="2E2E2E"/>
      </a:accent6>
      <a:hlink>
        <a:srgbClr val="FFFFFF"/>
      </a:hlink>
      <a:folHlink>
        <a:srgbClr val="0097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4000</TotalTime>
  <Words>206</Words>
  <Application>Microsoft Office PowerPoint</Application>
  <PresentationFormat>On-screen Show (16:9)</PresentationFormat>
  <Paragraphs>64</Paragraphs>
  <Slides>16</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Proxima Nova Semibold</vt:lpstr>
      <vt:lpstr>Roboto Condensed Light</vt:lpstr>
      <vt:lpstr>Economica</vt:lpstr>
      <vt:lpstr>Proxima Nova</vt:lpstr>
      <vt:lpstr>Times New Roman</vt:lpstr>
      <vt:lpstr>Lato Light</vt:lpstr>
      <vt:lpstr>Calibri Light</vt:lpstr>
      <vt:lpstr>ThemeLicenta</vt:lpstr>
      <vt:lpstr>1_Slidesgo Final Pages</vt:lpstr>
      <vt:lpstr>Office Theme</vt:lpstr>
      <vt:lpstr>PARKING OF A MOBILE ROBOT USING  MODELING LANGUAGES</vt:lpstr>
      <vt:lpstr>Motivation</vt:lpstr>
      <vt:lpstr>PowerPoint Presentation</vt:lpstr>
      <vt:lpstr>Purposes</vt:lpstr>
      <vt:lpstr>Used Approach</vt:lpstr>
      <vt:lpstr>Design Thinking</vt:lpstr>
      <vt:lpstr>PowerPoint Presentation</vt:lpstr>
      <vt:lpstr>Conceptual Modeling</vt:lpstr>
      <vt:lpstr>PowerPoint Presentation</vt:lpstr>
      <vt:lpstr>Cyber Physical System</vt:lpstr>
      <vt:lpstr>First Scenario</vt:lpstr>
      <vt:lpstr>Second Scenario</vt:lpstr>
      <vt:lpstr>First Scenario – Petri Net</vt:lpstr>
      <vt:lpstr>Conclusions and further developments</vt:lpstr>
      <vt:lpstr>References</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Parcare a unui mBot, cu ajutorul limbajelor de modelare</dc:title>
  <dc:creator>Maria M</dc:creator>
  <cp:lastModifiedBy>Maria M</cp:lastModifiedBy>
  <cp:revision>79</cp:revision>
  <dcterms:modified xsi:type="dcterms:W3CDTF">2020-09-21T06:27:49Z</dcterms:modified>
</cp:coreProperties>
</file>